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y="10287000" cx="18288000"/>
  <p:notesSz cx="6858000" cy="9144000"/>
  <p:embeddedFontLst>
    <p:embeddedFont>
      <p:font typeface="Geo"/>
      <p:regular r:id="rId18"/>
      <p:italic r:id="rId19"/>
    </p:embeddedFont>
    <p:embeddedFont>
      <p:font typeface="Helvetica Neue"/>
      <p:regular r:id="rId20"/>
      <p:bold r:id="rId21"/>
      <p:italic r:id="rId22"/>
      <p:boldItalic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HelveticaNeue-regular.fntdata"/><Relationship Id="rId11" Type="http://schemas.openxmlformats.org/officeDocument/2006/relationships/slide" Target="slides/slide6.xml"/><Relationship Id="rId22" Type="http://schemas.openxmlformats.org/officeDocument/2006/relationships/font" Target="fonts/HelveticaNeue-italic.fntdata"/><Relationship Id="rId10" Type="http://schemas.openxmlformats.org/officeDocument/2006/relationships/slide" Target="slides/slide5.xml"/><Relationship Id="rId21" Type="http://schemas.openxmlformats.org/officeDocument/2006/relationships/font" Target="fonts/HelveticaNeue-bold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23" Type="http://schemas.openxmlformats.org/officeDocument/2006/relationships/font" Target="fonts/HelveticaNeue-bold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Geo-italic.fntdata"/><Relationship Id="rId6" Type="http://schemas.openxmlformats.org/officeDocument/2006/relationships/slide" Target="slides/slide1.xml"/><Relationship Id="rId18" Type="http://schemas.openxmlformats.org/officeDocument/2006/relationships/font" Target="fonts/Geo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" name="Google Shape;212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9" name="Google Shape;229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6" name="Google Shape;246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" name="Google Shape;195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" name="Google Shape;204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6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7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7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7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jpg"/><Relationship Id="rId4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2.jpg"/><Relationship Id="rId4" Type="http://schemas.openxmlformats.org/officeDocument/2006/relationships/image" Target="../media/image14.jpg"/><Relationship Id="rId5" Type="http://schemas.openxmlformats.org/officeDocument/2006/relationships/image" Target="../media/image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6.jpg"/><Relationship Id="rId4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9.jpg"/><Relationship Id="rId4" Type="http://schemas.openxmlformats.org/officeDocument/2006/relationships/image" Target="../media/image11.jpg"/><Relationship Id="rId5" Type="http://schemas.openxmlformats.org/officeDocument/2006/relationships/image" Target="../media/image15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3.jpg"/><Relationship Id="rId4" Type="http://schemas.openxmlformats.org/officeDocument/2006/relationships/image" Target="../media/image7.jpg"/><Relationship Id="rId5" Type="http://schemas.openxmlformats.org/officeDocument/2006/relationships/image" Target="../media/image3.jpg"/><Relationship Id="rId6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jpg"/><Relationship Id="rId4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7.jpg"/><Relationship Id="rId4" Type="http://schemas.openxmlformats.org/officeDocument/2006/relationships/image" Target="../media/image8.jpg"/><Relationship Id="rId5" Type="http://schemas.openxmlformats.org/officeDocument/2006/relationships/image" Target="../media/image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7F3E9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/>
          <p:nvPr/>
        </p:nvSpPr>
        <p:spPr>
          <a:xfrm>
            <a:off x="7086600" y="-12700"/>
            <a:ext cx="11201400" cy="10299700"/>
          </a:xfrm>
          <a:custGeom>
            <a:rect b="b" l="l" r="r" t="t"/>
            <a:pathLst>
              <a:path extrusionOk="0" h="885799" w="963348">
                <a:moveTo>
                  <a:pt x="963348" y="0"/>
                </a:moveTo>
                <a:lnTo>
                  <a:pt x="0" y="0"/>
                </a:lnTo>
                <a:lnTo>
                  <a:pt x="0" y="885799"/>
                </a:lnTo>
                <a:lnTo>
                  <a:pt x="963348" y="885799"/>
                </a:lnTo>
                <a:close/>
              </a:path>
            </a:pathLst>
          </a:custGeom>
          <a:solidFill>
            <a:srgbClr val="4A6FA5"/>
          </a:solidFill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5" name="Google Shape;85;p13"/>
          <p:cNvSpPr/>
          <p:nvPr/>
        </p:nvSpPr>
        <p:spPr>
          <a:xfrm>
            <a:off x="666750" y="666750"/>
            <a:ext cx="5753100" cy="8953500"/>
          </a:xfrm>
          <a:custGeom>
            <a:rect b="b" l="l" r="r" t="t"/>
            <a:pathLst>
              <a:path extrusionOk="0" h="1267949" w="814724">
                <a:moveTo>
                  <a:pt x="787810" y="0"/>
                </a:moveTo>
                <a:lnTo>
                  <a:pt x="26914" y="0"/>
                </a:lnTo>
                <a:cubicBezTo>
                  <a:pt x="12050" y="0"/>
                  <a:pt x="0" y="12050"/>
                  <a:pt x="0" y="26914"/>
                </a:cubicBezTo>
                <a:lnTo>
                  <a:pt x="0" y="1241035"/>
                </a:lnTo>
                <a:cubicBezTo>
                  <a:pt x="0" y="1255899"/>
                  <a:pt x="12050" y="1267949"/>
                  <a:pt x="26914" y="1267949"/>
                </a:cubicBezTo>
                <a:lnTo>
                  <a:pt x="787810" y="1267949"/>
                </a:lnTo>
                <a:cubicBezTo>
                  <a:pt x="802675" y="1267949"/>
                  <a:pt x="814724" y="1255899"/>
                  <a:pt x="814724" y="1241035"/>
                </a:cubicBezTo>
                <a:lnTo>
                  <a:pt x="814724" y="26914"/>
                </a:lnTo>
                <a:cubicBezTo>
                  <a:pt x="814724" y="12050"/>
                  <a:pt x="802675" y="0"/>
                  <a:pt x="787810" y="0"/>
                </a:cubicBez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198" l="0" r="0" t="-198"/>
            </a:stretch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3"/>
          <p:cNvSpPr txBox="1"/>
          <p:nvPr/>
        </p:nvSpPr>
        <p:spPr>
          <a:xfrm>
            <a:off x="10734675" y="9001760"/>
            <a:ext cx="6886575" cy="6184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1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ar-EG" sz="3800" u="none" cap="none" strike="noStrike">
                <a:solidFill>
                  <a:srgbClr val="F7F3E9"/>
                </a:solidFill>
                <a:latin typeface="Helvetica Neue"/>
                <a:ea typeface="Helvetica Neue"/>
                <a:cs typeface="Helvetica Neue"/>
                <a:sym typeface="Helvetica Neue"/>
                <a:rtl val="1"/>
              </a:rPr>
              <a:t>تقديم: [استرحت]</a:t>
            </a:r>
            <a:endParaRPr/>
          </a:p>
        </p:txBody>
      </p:sp>
      <p:sp>
        <p:nvSpPr>
          <p:cNvPr id="87" name="Google Shape;87;p13"/>
          <p:cNvSpPr txBox="1"/>
          <p:nvPr/>
        </p:nvSpPr>
        <p:spPr>
          <a:xfrm>
            <a:off x="7858125" y="975068"/>
            <a:ext cx="9754495" cy="57900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ar-EG" sz="14956" u="none" cap="none" strike="noStrike">
                <a:solidFill>
                  <a:srgbClr val="F9A825"/>
                </a:solidFill>
                <a:latin typeface="Geo"/>
                <a:ea typeface="Geo"/>
                <a:cs typeface="Geo"/>
                <a:sym typeface="Geo"/>
                <a:rtl val="1"/>
              </a:rPr>
              <a:t>الصحة النفسية في العمل</a:t>
            </a:r>
            <a:endParaRPr/>
          </a:p>
        </p:txBody>
      </p:sp>
      <p:sp>
        <p:nvSpPr>
          <p:cNvPr id="88" name="Google Shape;88;p13"/>
          <p:cNvSpPr/>
          <p:nvPr/>
        </p:nvSpPr>
        <p:spPr>
          <a:xfrm flipH="1" rot="3117037">
            <a:off x="7227654" y="7656091"/>
            <a:ext cx="2112604" cy="1859092"/>
          </a:xfrm>
          <a:custGeom>
            <a:rect b="b" l="l" r="r" t="t"/>
            <a:pathLst>
              <a:path extrusionOk="0" h="1859092" w="2112604">
                <a:moveTo>
                  <a:pt x="2112604" y="0"/>
                </a:moveTo>
                <a:lnTo>
                  <a:pt x="0" y="0"/>
                </a:lnTo>
                <a:lnTo>
                  <a:pt x="0" y="1859091"/>
                </a:lnTo>
                <a:lnTo>
                  <a:pt x="2112604" y="1859091"/>
                </a:lnTo>
                <a:lnTo>
                  <a:pt x="2112604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1F0F7"/>
        </a:solidFill>
      </p:bgPr>
    </p:bg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22"/>
          <p:cNvSpPr/>
          <p:nvPr/>
        </p:nvSpPr>
        <p:spPr>
          <a:xfrm>
            <a:off x="4981575" y="666750"/>
            <a:ext cx="4010025" cy="6716121"/>
          </a:xfrm>
          <a:custGeom>
            <a:rect b="b" l="l" r="r" t="t"/>
            <a:pathLst>
              <a:path extrusionOk="0" h="1170566" w="698915">
                <a:moveTo>
                  <a:pt x="660302" y="0"/>
                </a:moveTo>
                <a:lnTo>
                  <a:pt x="38613" y="0"/>
                </a:lnTo>
                <a:cubicBezTo>
                  <a:pt x="17288" y="0"/>
                  <a:pt x="0" y="17288"/>
                  <a:pt x="0" y="38613"/>
                </a:cubicBezTo>
                <a:lnTo>
                  <a:pt x="0" y="1131953"/>
                </a:lnTo>
                <a:cubicBezTo>
                  <a:pt x="0" y="1142194"/>
                  <a:pt x="4068" y="1152015"/>
                  <a:pt x="11309" y="1159256"/>
                </a:cubicBezTo>
                <a:cubicBezTo>
                  <a:pt x="18551" y="1166498"/>
                  <a:pt x="28372" y="1170566"/>
                  <a:pt x="38613" y="1170566"/>
                </a:cubicBezTo>
                <a:lnTo>
                  <a:pt x="660302" y="1170566"/>
                </a:lnTo>
                <a:cubicBezTo>
                  <a:pt x="681627" y="1170566"/>
                  <a:pt x="698915" y="1153278"/>
                  <a:pt x="698915" y="1131953"/>
                </a:cubicBezTo>
                <a:lnTo>
                  <a:pt x="698915" y="38613"/>
                </a:lnTo>
                <a:cubicBezTo>
                  <a:pt x="698915" y="17288"/>
                  <a:pt x="681627" y="0"/>
                  <a:pt x="660302" y="0"/>
                </a:cubicBez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278" l="0" r="0" t="-278"/>
            </a:stretch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" name="Google Shape;215;p22"/>
          <p:cNvSpPr/>
          <p:nvPr/>
        </p:nvSpPr>
        <p:spPr>
          <a:xfrm>
            <a:off x="666750" y="666750"/>
            <a:ext cx="4010025" cy="6716121"/>
          </a:xfrm>
          <a:custGeom>
            <a:rect b="b" l="l" r="r" t="t"/>
            <a:pathLst>
              <a:path extrusionOk="0" h="1170566" w="698915">
                <a:moveTo>
                  <a:pt x="660302" y="0"/>
                </a:moveTo>
                <a:lnTo>
                  <a:pt x="38613" y="0"/>
                </a:lnTo>
                <a:cubicBezTo>
                  <a:pt x="17288" y="0"/>
                  <a:pt x="0" y="17288"/>
                  <a:pt x="0" y="38613"/>
                </a:cubicBezTo>
                <a:lnTo>
                  <a:pt x="0" y="1131953"/>
                </a:lnTo>
                <a:cubicBezTo>
                  <a:pt x="0" y="1142194"/>
                  <a:pt x="4068" y="1152015"/>
                  <a:pt x="11309" y="1159256"/>
                </a:cubicBezTo>
                <a:cubicBezTo>
                  <a:pt x="18551" y="1166498"/>
                  <a:pt x="28372" y="1170566"/>
                  <a:pt x="38613" y="1170566"/>
                </a:cubicBezTo>
                <a:lnTo>
                  <a:pt x="660302" y="1170566"/>
                </a:lnTo>
                <a:cubicBezTo>
                  <a:pt x="681627" y="1170566"/>
                  <a:pt x="698915" y="1153278"/>
                  <a:pt x="698915" y="1131953"/>
                </a:cubicBezTo>
                <a:lnTo>
                  <a:pt x="698915" y="38613"/>
                </a:lnTo>
                <a:cubicBezTo>
                  <a:pt x="698915" y="17288"/>
                  <a:pt x="681627" y="0"/>
                  <a:pt x="660302" y="0"/>
                </a:cubicBez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278" l="0" r="0" t="-278"/>
            </a:stretch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16" name="Google Shape;216;p22"/>
          <p:cNvGrpSpPr/>
          <p:nvPr/>
        </p:nvGrpSpPr>
        <p:grpSpPr>
          <a:xfrm>
            <a:off x="10429875" y="-216991"/>
            <a:ext cx="7858125" cy="10503991"/>
            <a:chOff x="0" y="-57150"/>
            <a:chExt cx="2069630" cy="2766483"/>
          </a:xfrm>
        </p:grpSpPr>
        <p:sp>
          <p:nvSpPr>
            <p:cNvPr id="217" name="Google Shape;217;p22"/>
            <p:cNvSpPr/>
            <p:nvPr/>
          </p:nvSpPr>
          <p:spPr>
            <a:xfrm>
              <a:off x="0" y="0"/>
              <a:ext cx="2069630" cy="2709333"/>
            </a:xfrm>
            <a:custGeom>
              <a:rect b="b" l="l" r="r" t="t"/>
              <a:pathLst>
                <a:path extrusionOk="0" h="2709333" w="2069630">
                  <a:moveTo>
                    <a:pt x="2069630" y="0"/>
                  </a:moveTo>
                  <a:lnTo>
                    <a:pt x="0" y="0"/>
                  </a:lnTo>
                  <a:lnTo>
                    <a:pt x="0" y="2709333"/>
                  </a:lnTo>
                  <a:lnTo>
                    <a:pt x="2069630" y="2709333"/>
                  </a:lnTo>
                  <a:close/>
                </a:path>
              </a:pathLst>
            </a:custGeom>
            <a:solidFill>
              <a:srgbClr val="4A6FA5"/>
            </a:solidFill>
            <a:ln>
              <a:noFill/>
            </a:ln>
          </p:spPr>
        </p:sp>
        <p:sp>
          <p:nvSpPr>
            <p:cNvPr id="218" name="Google Shape;218;p22"/>
            <p:cNvSpPr txBox="1"/>
            <p:nvPr/>
          </p:nvSpPr>
          <p:spPr>
            <a:xfrm>
              <a:off x="0" y="-57150"/>
              <a:ext cx="2069630" cy="276648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1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9" name="Google Shape;219;p22"/>
          <p:cNvGrpSpPr/>
          <p:nvPr/>
        </p:nvGrpSpPr>
        <p:grpSpPr>
          <a:xfrm>
            <a:off x="6115050" y="7822406"/>
            <a:ext cx="2876550" cy="1295305"/>
            <a:chOff x="0" y="-9525"/>
            <a:chExt cx="3835400" cy="1727073"/>
          </a:xfrm>
        </p:grpSpPr>
        <p:sp>
          <p:nvSpPr>
            <p:cNvPr id="220" name="Google Shape;220;p22"/>
            <p:cNvSpPr txBox="1"/>
            <p:nvPr/>
          </p:nvSpPr>
          <p:spPr>
            <a:xfrm>
              <a:off x="0" y="-9525"/>
              <a:ext cx="3835400" cy="6191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1" algn="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ar-EG" sz="2800" u="none" cap="none" strike="noStrike">
                  <a:solidFill>
                    <a:srgbClr val="4A6FA5"/>
                  </a:solidFill>
                  <a:latin typeface="Helvetica Neue"/>
                  <a:ea typeface="Helvetica Neue"/>
                  <a:cs typeface="Helvetica Neue"/>
                  <a:sym typeface="Helvetica Neue"/>
                  <a:rtl val="1"/>
                </a:rPr>
                <a:t>التواصل المفتوح</a:t>
              </a:r>
              <a:endParaRPr/>
            </a:p>
          </p:txBody>
        </p:sp>
        <p:sp>
          <p:nvSpPr>
            <p:cNvPr id="221" name="Google Shape;221;p22"/>
            <p:cNvSpPr txBox="1"/>
            <p:nvPr/>
          </p:nvSpPr>
          <p:spPr>
            <a:xfrm>
              <a:off x="0" y="779653"/>
              <a:ext cx="3835400" cy="93789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1" algn="r">
                <a:lnSpc>
                  <a:spcPct val="129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ar-EG" sz="2000" u="none" cap="none" strike="noStrike">
                  <a:solidFill>
                    <a:srgbClr val="4A6FA5"/>
                  </a:solidFill>
                  <a:latin typeface="Helvetica Neue"/>
                  <a:ea typeface="Helvetica Neue"/>
                  <a:cs typeface="Helvetica Neue"/>
                  <a:sym typeface="Helvetica Neue"/>
                  <a:rtl val="1"/>
                </a:rPr>
                <a:t>دعم الزملاء يحتاج إلى </a:t>
              </a:r>
              <a:r>
                <a:rPr b="1" i="0" lang="ar-EG" sz="2000" u="none" cap="none" strike="noStrike">
                  <a:solidFill>
                    <a:srgbClr val="4A6FA5"/>
                  </a:solidFill>
                  <a:latin typeface="Helvetica Neue"/>
                  <a:ea typeface="Helvetica Neue"/>
                  <a:cs typeface="Helvetica Neue"/>
                  <a:sym typeface="Helvetica Neue"/>
                  <a:rtl val="1"/>
                </a:rPr>
                <a:t>التفاعل اليومي</a:t>
              </a:r>
              <a:r>
                <a:rPr b="0" i="0" lang="ar-EG" sz="2000" u="none" cap="none" strike="noStrike">
                  <a:solidFill>
                    <a:srgbClr val="4A6FA5"/>
                  </a:solidFill>
                  <a:latin typeface="Helvetica Neue"/>
                  <a:ea typeface="Helvetica Neue"/>
                  <a:cs typeface="Helvetica Neue"/>
                  <a:sym typeface="Helvetica Neue"/>
                  <a:rtl val="1"/>
                </a:rPr>
                <a:t> والمستمر</a:t>
              </a:r>
              <a:endParaRPr/>
            </a:p>
          </p:txBody>
        </p:sp>
      </p:grpSp>
      <p:grpSp>
        <p:nvGrpSpPr>
          <p:cNvPr id="222" name="Google Shape;222;p22"/>
          <p:cNvGrpSpPr/>
          <p:nvPr/>
        </p:nvGrpSpPr>
        <p:grpSpPr>
          <a:xfrm>
            <a:off x="1800225" y="7858029"/>
            <a:ext cx="2876550" cy="1295305"/>
            <a:chOff x="0" y="-9525"/>
            <a:chExt cx="3835400" cy="1727073"/>
          </a:xfrm>
        </p:grpSpPr>
        <p:sp>
          <p:nvSpPr>
            <p:cNvPr id="223" name="Google Shape;223;p22"/>
            <p:cNvSpPr txBox="1"/>
            <p:nvPr/>
          </p:nvSpPr>
          <p:spPr>
            <a:xfrm>
              <a:off x="0" y="-9525"/>
              <a:ext cx="3835400" cy="6191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1" algn="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ar-EG" sz="2800" u="none" cap="none" strike="noStrike">
                  <a:solidFill>
                    <a:srgbClr val="4A6FA5"/>
                  </a:solidFill>
                  <a:latin typeface="Helvetica Neue"/>
                  <a:ea typeface="Helvetica Neue"/>
                  <a:cs typeface="Helvetica Neue"/>
                  <a:sym typeface="Helvetica Neue"/>
                  <a:rtl val="1"/>
                </a:rPr>
                <a:t>بناء العلاقات</a:t>
              </a:r>
              <a:endParaRPr/>
            </a:p>
          </p:txBody>
        </p:sp>
        <p:sp>
          <p:nvSpPr>
            <p:cNvPr id="224" name="Google Shape;224;p22"/>
            <p:cNvSpPr txBox="1"/>
            <p:nvPr/>
          </p:nvSpPr>
          <p:spPr>
            <a:xfrm>
              <a:off x="0" y="779653"/>
              <a:ext cx="3835400" cy="93789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1" algn="r">
                <a:lnSpc>
                  <a:spcPct val="129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ar-EG" sz="2000" u="none" cap="none" strike="noStrike">
                  <a:solidFill>
                    <a:srgbClr val="4A6FA5"/>
                  </a:solidFill>
                  <a:latin typeface="Helvetica Neue"/>
                  <a:ea typeface="Helvetica Neue"/>
                  <a:cs typeface="Helvetica Neue"/>
                  <a:sym typeface="Helvetica Neue"/>
                  <a:rtl val="1"/>
                </a:rPr>
                <a:t>العلاقات القوية تعزز </a:t>
              </a:r>
              <a:r>
                <a:rPr b="1" i="0" lang="ar-EG" sz="2000" u="none" cap="none" strike="noStrike">
                  <a:solidFill>
                    <a:srgbClr val="4A6FA5"/>
                  </a:solidFill>
                  <a:latin typeface="Helvetica Neue"/>
                  <a:ea typeface="Helvetica Neue"/>
                  <a:cs typeface="Helvetica Neue"/>
                  <a:sym typeface="Helvetica Neue"/>
                  <a:rtl val="1"/>
                </a:rPr>
                <a:t>الراحة النفسية</a:t>
              </a:r>
              <a:r>
                <a:rPr b="0" i="0" lang="ar-EG" sz="2000" u="none" cap="none" strike="noStrike">
                  <a:solidFill>
                    <a:srgbClr val="4A6FA5"/>
                  </a:solidFill>
                  <a:latin typeface="Helvetica Neue"/>
                  <a:ea typeface="Helvetica Neue"/>
                  <a:cs typeface="Helvetica Neue"/>
                  <a:sym typeface="Helvetica Neue"/>
                  <a:rtl val="1"/>
                </a:rPr>
                <a:t> في العمل</a:t>
              </a:r>
              <a:endParaRPr/>
            </a:p>
          </p:txBody>
        </p:sp>
      </p:grpSp>
      <p:sp>
        <p:nvSpPr>
          <p:cNvPr id="225" name="Google Shape;225;p22"/>
          <p:cNvSpPr txBox="1"/>
          <p:nvPr/>
        </p:nvSpPr>
        <p:spPr>
          <a:xfrm>
            <a:off x="10600005" y="733425"/>
            <a:ext cx="7021245" cy="22637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1" algn="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ar-EG" sz="8000" u="none" cap="none" strike="noStrike">
                <a:solidFill>
                  <a:srgbClr val="F9A825"/>
                </a:solidFill>
                <a:latin typeface="Geo"/>
                <a:ea typeface="Geo"/>
                <a:cs typeface="Geo"/>
                <a:sym typeface="Geo"/>
                <a:rtl val="1"/>
              </a:rPr>
              <a:t>بناء شبكة دعم داخل العمل</a:t>
            </a:r>
            <a:endParaRPr/>
          </a:p>
        </p:txBody>
      </p:sp>
      <p:sp>
        <p:nvSpPr>
          <p:cNvPr id="226" name="Google Shape;226;p22"/>
          <p:cNvSpPr/>
          <p:nvPr/>
        </p:nvSpPr>
        <p:spPr>
          <a:xfrm flipH="1">
            <a:off x="15467243" y="7606302"/>
            <a:ext cx="2112604" cy="1859092"/>
          </a:xfrm>
          <a:custGeom>
            <a:rect b="b" l="l" r="r" t="t"/>
            <a:pathLst>
              <a:path extrusionOk="0" h="1859092" w="2112604">
                <a:moveTo>
                  <a:pt x="2112604" y="0"/>
                </a:moveTo>
                <a:lnTo>
                  <a:pt x="0" y="0"/>
                </a:lnTo>
                <a:lnTo>
                  <a:pt x="0" y="1859092"/>
                </a:lnTo>
                <a:lnTo>
                  <a:pt x="2112604" y="1859092"/>
                </a:lnTo>
                <a:lnTo>
                  <a:pt x="2112604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AFD6E0"/>
        </a:solidFill>
      </p:bgPr>
    </p:bg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1" name="Google Shape;231;p23"/>
          <p:cNvGrpSpPr/>
          <p:nvPr/>
        </p:nvGrpSpPr>
        <p:grpSpPr>
          <a:xfrm>
            <a:off x="10429875" y="-216991"/>
            <a:ext cx="7858125" cy="10503991"/>
            <a:chOff x="0" y="-57150"/>
            <a:chExt cx="2069630" cy="2766483"/>
          </a:xfrm>
        </p:grpSpPr>
        <p:sp>
          <p:nvSpPr>
            <p:cNvPr id="232" name="Google Shape;232;p23"/>
            <p:cNvSpPr/>
            <p:nvPr/>
          </p:nvSpPr>
          <p:spPr>
            <a:xfrm>
              <a:off x="0" y="0"/>
              <a:ext cx="2069630" cy="2709333"/>
            </a:xfrm>
            <a:custGeom>
              <a:rect b="b" l="l" r="r" t="t"/>
              <a:pathLst>
                <a:path extrusionOk="0" h="2709333" w="2069630">
                  <a:moveTo>
                    <a:pt x="2069630" y="0"/>
                  </a:moveTo>
                  <a:lnTo>
                    <a:pt x="0" y="0"/>
                  </a:lnTo>
                  <a:lnTo>
                    <a:pt x="0" y="2709333"/>
                  </a:lnTo>
                  <a:lnTo>
                    <a:pt x="2069630" y="2709333"/>
                  </a:lnTo>
                  <a:close/>
                </a:path>
              </a:pathLst>
            </a:custGeom>
            <a:solidFill>
              <a:srgbClr val="4A6FA5"/>
            </a:solidFill>
            <a:ln>
              <a:noFill/>
            </a:ln>
          </p:spPr>
        </p:sp>
        <p:sp>
          <p:nvSpPr>
            <p:cNvPr id="233" name="Google Shape;233;p23"/>
            <p:cNvSpPr txBox="1"/>
            <p:nvPr/>
          </p:nvSpPr>
          <p:spPr>
            <a:xfrm>
              <a:off x="0" y="-57150"/>
              <a:ext cx="2069630" cy="276648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1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34" name="Google Shape;234;p23"/>
          <p:cNvSpPr txBox="1"/>
          <p:nvPr/>
        </p:nvSpPr>
        <p:spPr>
          <a:xfrm>
            <a:off x="12172950" y="809625"/>
            <a:ext cx="5448300" cy="308927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ar-EG" sz="8000" u="none" cap="none" strike="noStrike">
                <a:solidFill>
                  <a:srgbClr val="F9A825"/>
                </a:solidFill>
                <a:latin typeface="Geo"/>
                <a:ea typeface="Geo"/>
                <a:cs typeface="Geo"/>
                <a:sym typeface="Geo"/>
                <a:rtl val="1"/>
              </a:rPr>
              <a:t>خاتمة: أهمية الصحة النفسية</a:t>
            </a:r>
            <a:endParaRPr/>
          </a:p>
        </p:txBody>
      </p:sp>
      <p:sp>
        <p:nvSpPr>
          <p:cNvPr id="235" name="Google Shape;235;p23"/>
          <p:cNvSpPr txBox="1"/>
          <p:nvPr/>
        </p:nvSpPr>
        <p:spPr>
          <a:xfrm>
            <a:off x="8126613" y="657225"/>
            <a:ext cx="864987" cy="4286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1" algn="r">
              <a:lnSpc>
                <a:spcPct val="12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ar-EG" sz="2799" u="none" cap="none" strike="noStrike">
                <a:solidFill>
                  <a:srgbClr val="4A6FA5"/>
                </a:solidFill>
                <a:latin typeface="Geo"/>
                <a:ea typeface="Geo"/>
                <a:cs typeface="Geo"/>
                <a:sym typeface="Geo"/>
              </a:rPr>
              <a:t>01</a:t>
            </a:r>
            <a:endParaRPr/>
          </a:p>
        </p:txBody>
      </p:sp>
      <p:sp>
        <p:nvSpPr>
          <p:cNvPr id="236" name="Google Shape;236;p23"/>
          <p:cNvSpPr txBox="1"/>
          <p:nvPr/>
        </p:nvSpPr>
        <p:spPr>
          <a:xfrm>
            <a:off x="8126613" y="5133975"/>
            <a:ext cx="864987" cy="4286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1" algn="r">
              <a:lnSpc>
                <a:spcPct val="12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ar-EG" sz="2799" u="none" cap="none" strike="noStrike">
                <a:solidFill>
                  <a:srgbClr val="4A6FA5"/>
                </a:solidFill>
                <a:latin typeface="Geo"/>
                <a:ea typeface="Geo"/>
                <a:cs typeface="Geo"/>
                <a:sym typeface="Geo"/>
              </a:rPr>
              <a:t>02</a:t>
            </a:r>
            <a:endParaRPr/>
          </a:p>
        </p:txBody>
      </p:sp>
      <p:sp>
        <p:nvSpPr>
          <p:cNvPr id="237" name="Google Shape;237;p23"/>
          <p:cNvSpPr/>
          <p:nvPr/>
        </p:nvSpPr>
        <p:spPr>
          <a:xfrm flipH="1">
            <a:off x="15467243" y="7606302"/>
            <a:ext cx="2112604" cy="1859092"/>
          </a:xfrm>
          <a:custGeom>
            <a:rect b="b" l="l" r="r" t="t"/>
            <a:pathLst>
              <a:path extrusionOk="0" h="1859092" w="2112604">
                <a:moveTo>
                  <a:pt x="2112604" y="0"/>
                </a:moveTo>
                <a:lnTo>
                  <a:pt x="0" y="0"/>
                </a:lnTo>
                <a:lnTo>
                  <a:pt x="0" y="1859092"/>
                </a:lnTo>
                <a:lnTo>
                  <a:pt x="2112604" y="1859092"/>
                </a:lnTo>
                <a:lnTo>
                  <a:pt x="2112604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238" name="Google Shape;238;p23"/>
          <p:cNvGrpSpPr/>
          <p:nvPr/>
        </p:nvGrpSpPr>
        <p:grpSpPr>
          <a:xfrm>
            <a:off x="666750" y="659606"/>
            <a:ext cx="6886575" cy="2225518"/>
            <a:chOff x="0" y="-9525"/>
            <a:chExt cx="9182100" cy="2967356"/>
          </a:xfrm>
        </p:grpSpPr>
        <p:sp>
          <p:nvSpPr>
            <p:cNvPr id="239" name="Google Shape;239;p23"/>
            <p:cNvSpPr txBox="1"/>
            <p:nvPr/>
          </p:nvSpPr>
          <p:spPr>
            <a:xfrm>
              <a:off x="0" y="-9525"/>
              <a:ext cx="9182100" cy="6699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1" algn="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ar-EG" sz="3000" u="none" cap="none" strike="noStrike">
                  <a:solidFill>
                    <a:srgbClr val="4A6FA5"/>
                  </a:solidFill>
                  <a:latin typeface="Helvetica Neue"/>
                  <a:ea typeface="Helvetica Neue"/>
                  <a:cs typeface="Helvetica Neue"/>
                  <a:sym typeface="Helvetica Neue"/>
                  <a:rtl val="1"/>
                </a:rPr>
                <a:t>الوعي</a:t>
              </a:r>
              <a:endParaRPr/>
            </a:p>
          </p:txBody>
        </p:sp>
        <p:sp>
          <p:nvSpPr>
            <p:cNvPr id="240" name="Google Shape;240;p23"/>
            <p:cNvSpPr txBox="1"/>
            <p:nvPr/>
          </p:nvSpPr>
          <p:spPr>
            <a:xfrm>
              <a:off x="0" y="1295189"/>
              <a:ext cx="9182100" cy="166264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1" algn="r">
                <a:lnSpc>
                  <a:spcPct val="1300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ar-EG" sz="2499" u="none" cap="none" strike="noStrike">
                  <a:solidFill>
                    <a:srgbClr val="4A6FA5"/>
                  </a:solidFill>
                  <a:latin typeface="Helvetica Neue"/>
                  <a:ea typeface="Helvetica Neue"/>
                  <a:cs typeface="Helvetica Neue"/>
                  <a:sym typeface="Helvetica Neue"/>
                  <a:rtl val="1"/>
                </a:rPr>
                <a:t>الوعي بالصحة النفسية</a:t>
              </a:r>
              <a:r>
                <a:rPr b="0" i="0" lang="ar-EG" sz="2499" u="none" cap="none" strike="noStrike">
                  <a:solidFill>
                    <a:srgbClr val="4A6FA5"/>
                  </a:solidFill>
                  <a:latin typeface="Helvetica Neue"/>
                  <a:ea typeface="Helvetica Neue"/>
                  <a:cs typeface="Helvetica Neue"/>
                  <a:sym typeface="Helvetica Neue"/>
                  <a:rtl val="1"/>
                </a:rPr>
                <a:t> يساعدنا على فهم التحديات التي نواجهها في العمل ويعزز قدرتنا على التعامل معها بشكل إيجابي، مما يحسن الأداء والسعادة.</a:t>
              </a:r>
              <a:endParaRPr/>
            </a:p>
          </p:txBody>
        </p:sp>
      </p:grpSp>
      <p:grpSp>
        <p:nvGrpSpPr>
          <p:cNvPr id="241" name="Google Shape;241;p23"/>
          <p:cNvGrpSpPr/>
          <p:nvPr/>
        </p:nvGrpSpPr>
        <p:grpSpPr>
          <a:xfrm>
            <a:off x="666750" y="5136356"/>
            <a:ext cx="6886575" cy="2225518"/>
            <a:chOff x="0" y="-9525"/>
            <a:chExt cx="9182100" cy="2967356"/>
          </a:xfrm>
        </p:grpSpPr>
        <p:sp>
          <p:nvSpPr>
            <p:cNvPr id="242" name="Google Shape;242;p23"/>
            <p:cNvSpPr txBox="1"/>
            <p:nvPr/>
          </p:nvSpPr>
          <p:spPr>
            <a:xfrm>
              <a:off x="0" y="-9525"/>
              <a:ext cx="9182100" cy="6699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1" algn="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ar-EG" sz="3000" u="none" cap="none" strike="noStrike">
                  <a:solidFill>
                    <a:srgbClr val="4A6FA5"/>
                  </a:solidFill>
                  <a:latin typeface="Helvetica Neue"/>
                  <a:ea typeface="Helvetica Neue"/>
                  <a:cs typeface="Helvetica Neue"/>
                  <a:sym typeface="Helvetica Neue"/>
                  <a:rtl val="1"/>
                </a:rPr>
                <a:t>طلب المساعدة</a:t>
              </a:r>
              <a:endParaRPr/>
            </a:p>
          </p:txBody>
        </p:sp>
        <p:sp>
          <p:nvSpPr>
            <p:cNvPr id="243" name="Google Shape;243;p23"/>
            <p:cNvSpPr txBox="1"/>
            <p:nvPr/>
          </p:nvSpPr>
          <p:spPr>
            <a:xfrm>
              <a:off x="0" y="1295189"/>
              <a:ext cx="9182100" cy="166264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1" algn="r">
                <a:lnSpc>
                  <a:spcPct val="1300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ar-EG" sz="2499" u="none" cap="none" strike="noStrike">
                  <a:solidFill>
                    <a:srgbClr val="4A6FA5"/>
                  </a:solidFill>
                  <a:latin typeface="Helvetica Neue"/>
                  <a:ea typeface="Helvetica Neue"/>
                  <a:cs typeface="Helvetica Neue"/>
                  <a:sym typeface="Helvetica Neue"/>
                  <a:rtl val="1"/>
                </a:rPr>
                <a:t>لا تتردد في طلب المساعدة</a:t>
              </a:r>
              <a:r>
                <a:rPr b="0" i="0" lang="ar-EG" sz="2499" u="none" cap="none" strike="noStrike">
                  <a:solidFill>
                    <a:srgbClr val="4A6FA5"/>
                  </a:solidFill>
                  <a:latin typeface="Helvetica Neue"/>
                  <a:ea typeface="Helvetica Neue"/>
                  <a:cs typeface="Helvetica Neue"/>
                  <a:sym typeface="Helvetica Neue"/>
                  <a:rtl val="1"/>
                </a:rPr>
                <a:t> عند الحاجة، فالدعم متاح دائمًا. اتخاذ تلك الخطوة يمكن أن يكون له أثر كبير على صحتك النفسية ورفاهيتك في العمل.</a:t>
              </a:r>
              <a:endParaRPr/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7F3E9"/>
        </a:solidFill>
      </p:bgPr>
    </p:bg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24"/>
          <p:cNvSpPr/>
          <p:nvPr/>
        </p:nvSpPr>
        <p:spPr>
          <a:xfrm>
            <a:off x="10429875" y="0"/>
            <a:ext cx="7858125" cy="10287000"/>
          </a:xfrm>
          <a:custGeom>
            <a:rect b="b" l="l" r="r" t="t"/>
            <a:pathLst>
              <a:path extrusionOk="0" h="1350966" w="1031988">
                <a:moveTo>
                  <a:pt x="1031988" y="0"/>
                </a:moveTo>
                <a:lnTo>
                  <a:pt x="0" y="0"/>
                </a:lnTo>
                <a:lnTo>
                  <a:pt x="0" y="1350966"/>
                </a:lnTo>
                <a:lnTo>
                  <a:pt x="1031988" y="1350966"/>
                </a:lnTo>
                <a:close/>
              </a:path>
            </a:pathLst>
          </a:custGeom>
          <a:solidFill>
            <a:srgbClr val="4A6FA5"/>
          </a:solidFill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9" name="Google Shape;249;p24"/>
          <p:cNvSpPr/>
          <p:nvPr/>
        </p:nvSpPr>
        <p:spPr>
          <a:xfrm>
            <a:off x="11482388" y="666750"/>
            <a:ext cx="5753100" cy="8953500"/>
          </a:xfrm>
          <a:custGeom>
            <a:rect b="b" l="l" r="r" t="t"/>
            <a:pathLst>
              <a:path extrusionOk="0" h="1267949" w="814724">
                <a:moveTo>
                  <a:pt x="787810" y="0"/>
                </a:moveTo>
                <a:lnTo>
                  <a:pt x="26914" y="0"/>
                </a:lnTo>
                <a:cubicBezTo>
                  <a:pt x="12050" y="0"/>
                  <a:pt x="0" y="12050"/>
                  <a:pt x="0" y="26914"/>
                </a:cubicBezTo>
                <a:lnTo>
                  <a:pt x="0" y="1241035"/>
                </a:lnTo>
                <a:cubicBezTo>
                  <a:pt x="0" y="1255899"/>
                  <a:pt x="12050" y="1267949"/>
                  <a:pt x="26914" y="1267949"/>
                </a:cubicBezTo>
                <a:lnTo>
                  <a:pt x="787810" y="1267949"/>
                </a:lnTo>
                <a:cubicBezTo>
                  <a:pt x="802675" y="1267949"/>
                  <a:pt x="814724" y="1255899"/>
                  <a:pt x="814724" y="1241035"/>
                </a:cubicBezTo>
                <a:lnTo>
                  <a:pt x="814724" y="26914"/>
                </a:lnTo>
                <a:cubicBezTo>
                  <a:pt x="814724" y="12050"/>
                  <a:pt x="802675" y="0"/>
                  <a:pt x="787810" y="0"/>
                </a:cubicBez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198" l="0" r="0" t="-198"/>
            </a:stretch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0" name="Google Shape;250;p24"/>
          <p:cNvSpPr txBox="1"/>
          <p:nvPr/>
        </p:nvSpPr>
        <p:spPr>
          <a:xfrm>
            <a:off x="666750" y="9001760"/>
            <a:ext cx="8324850" cy="6184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1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ar-EG" sz="3800" u="none" cap="none" strike="noStrike">
                <a:solidFill>
                  <a:srgbClr val="4A6FA5"/>
                </a:solidFill>
                <a:latin typeface="Helvetica Neue"/>
                <a:ea typeface="Helvetica Neue"/>
                <a:cs typeface="Helvetica Neue"/>
                <a:sym typeface="Helvetica Neue"/>
                <a:rtl val="1"/>
              </a:rPr>
              <a:t>لا تتردد في طلب المساعدة</a:t>
            </a:r>
            <a:endParaRPr/>
          </a:p>
        </p:txBody>
      </p:sp>
      <p:sp>
        <p:nvSpPr>
          <p:cNvPr id="251" name="Google Shape;251;p24"/>
          <p:cNvSpPr txBox="1"/>
          <p:nvPr/>
        </p:nvSpPr>
        <p:spPr>
          <a:xfrm>
            <a:off x="666750" y="942975"/>
            <a:ext cx="8317491" cy="19991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ar-EG" sz="14956" u="none" cap="none" strike="noStrike">
                <a:solidFill>
                  <a:srgbClr val="4A6FA5"/>
                </a:solidFill>
                <a:latin typeface="Geo"/>
                <a:ea typeface="Geo"/>
                <a:cs typeface="Geo"/>
                <a:sym typeface="Geo"/>
                <a:rtl val="1"/>
              </a:rPr>
              <a:t>دعمك مهم</a:t>
            </a:r>
            <a:endParaRPr/>
          </a:p>
        </p:txBody>
      </p:sp>
      <p:sp>
        <p:nvSpPr>
          <p:cNvPr id="252" name="Google Shape;252;p24"/>
          <p:cNvSpPr/>
          <p:nvPr/>
        </p:nvSpPr>
        <p:spPr>
          <a:xfrm flipH="1" rot="3117037">
            <a:off x="10756613" y="7952721"/>
            <a:ext cx="2112604" cy="1859092"/>
          </a:xfrm>
          <a:custGeom>
            <a:rect b="b" l="l" r="r" t="t"/>
            <a:pathLst>
              <a:path extrusionOk="0" h="1859092" w="2112604">
                <a:moveTo>
                  <a:pt x="2112604" y="0"/>
                </a:moveTo>
                <a:lnTo>
                  <a:pt x="0" y="0"/>
                </a:lnTo>
                <a:lnTo>
                  <a:pt x="0" y="1859092"/>
                </a:lnTo>
                <a:lnTo>
                  <a:pt x="2112604" y="1859092"/>
                </a:lnTo>
                <a:lnTo>
                  <a:pt x="2112604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1F0F7"/>
        </a:solidFill>
      </p:bgPr>
    </p:bg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4"/>
          <p:cNvSpPr txBox="1"/>
          <p:nvPr/>
        </p:nvSpPr>
        <p:spPr>
          <a:xfrm>
            <a:off x="876300" y="9201150"/>
            <a:ext cx="152400" cy="2095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1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ar-EG" sz="2000" u="none" cap="none" strike="noStrike">
                <a:solidFill>
                  <a:srgbClr val="4A6FA5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</a:t>
            </a:r>
            <a:endParaRPr/>
          </a:p>
        </p:txBody>
      </p:sp>
      <p:grpSp>
        <p:nvGrpSpPr>
          <p:cNvPr id="94" name="Google Shape;94;p14"/>
          <p:cNvGrpSpPr/>
          <p:nvPr/>
        </p:nvGrpSpPr>
        <p:grpSpPr>
          <a:xfrm>
            <a:off x="666750" y="449759"/>
            <a:ext cx="16954500" cy="9170495"/>
            <a:chOff x="0" y="-57150"/>
            <a:chExt cx="4465383" cy="2415274"/>
          </a:xfrm>
        </p:grpSpPr>
        <p:sp>
          <p:nvSpPr>
            <p:cNvPr id="95" name="Google Shape;95;p14"/>
            <p:cNvSpPr/>
            <p:nvPr/>
          </p:nvSpPr>
          <p:spPr>
            <a:xfrm>
              <a:off x="0" y="0"/>
              <a:ext cx="4465383" cy="2358124"/>
            </a:xfrm>
            <a:custGeom>
              <a:rect b="b" l="l" r="r" t="t"/>
              <a:pathLst>
                <a:path extrusionOk="0" h="2358124" w="4465383">
                  <a:moveTo>
                    <a:pt x="4444835" y="0"/>
                  </a:moveTo>
                  <a:lnTo>
                    <a:pt x="20548" y="0"/>
                  </a:lnTo>
                  <a:cubicBezTo>
                    <a:pt x="9200" y="0"/>
                    <a:pt x="0" y="9200"/>
                    <a:pt x="0" y="20548"/>
                  </a:cubicBezTo>
                  <a:lnTo>
                    <a:pt x="0" y="2337575"/>
                  </a:lnTo>
                  <a:cubicBezTo>
                    <a:pt x="0" y="2348924"/>
                    <a:pt x="9200" y="2358124"/>
                    <a:pt x="20548" y="2358124"/>
                  </a:cubicBezTo>
                  <a:lnTo>
                    <a:pt x="4444835" y="2358124"/>
                  </a:lnTo>
                  <a:cubicBezTo>
                    <a:pt x="4456183" y="2358124"/>
                    <a:pt x="4465383" y="2348924"/>
                    <a:pt x="4465383" y="2337575"/>
                  </a:cubicBezTo>
                  <a:lnTo>
                    <a:pt x="4465383" y="20548"/>
                  </a:lnTo>
                  <a:cubicBezTo>
                    <a:pt x="4465383" y="9200"/>
                    <a:pt x="4456183" y="0"/>
                    <a:pt x="4444835" y="0"/>
                  </a:cubicBezTo>
                  <a:close/>
                </a:path>
              </a:pathLst>
            </a:custGeom>
            <a:solidFill>
              <a:srgbClr val="F9A8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" name="Google Shape;96;p14"/>
            <p:cNvSpPr txBox="1"/>
            <p:nvPr/>
          </p:nvSpPr>
          <p:spPr>
            <a:xfrm>
              <a:off x="0" y="-57150"/>
              <a:ext cx="4465383" cy="241527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1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7" name="Google Shape;97;p14"/>
          <p:cNvGrpSpPr/>
          <p:nvPr/>
        </p:nvGrpSpPr>
        <p:grpSpPr>
          <a:xfrm>
            <a:off x="1739395" y="1497806"/>
            <a:ext cx="14772758" cy="4316255"/>
            <a:chOff x="0" y="-85725"/>
            <a:chExt cx="19697010" cy="5755006"/>
          </a:xfrm>
        </p:grpSpPr>
        <p:sp>
          <p:nvSpPr>
            <p:cNvPr id="98" name="Google Shape;98;p14"/>
            <p:cNvSpPr txBox="1"/>
            <p:nvPr/>
          </p:nvSpPr>
          <p:spPr>
            <a:xfrm>
              <a:off x="0" y="-85725"/>
              <a:ext cx="19697009" cy="170285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1" algn="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ar-EG" sz="8000" u="none" cap="none" strike="noStrike">
                  <a:solidFill>
                    <a:srgbClr val="4A6FA5"/>
                  </a:solidFill>
                  <a:latin typeface="Geo"/>
                  <a:ea typeface="Geo"/>
                  <a:cs typeface="Geo"/>
                  <a:sym typeface="Geo"/>
                  <a:rtl val="1"/>
                </a:rPr>
                <a:t>أهمية الصحة النفسية في بيئة العمل</a:t>
              </a:r>
              <a:endParaRPr/>
            </a:p>
          </p:txBody>
        </p:sp>
        <p:sp>
          <p:nvSpPr>
            <p:cNvPr id="99" name="Google Shape;99;p14"/>
            <p:cNvSpPr txBox="1"/>
            <p:nvPr/>
          </p:nvSpPr>
          <p:spPr>
            <a:xfrm>
              <a:off x="0" y="2187687"/>
              <a:ext cx="19697009" cy="5556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1" algn="r">
                <a:lnSpc>
                  <a:spcPct val="1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" name="Google Shape;100;p14"/>
            <p:cNvSpPr txBox="1"/>
            <p:nvPr/>
          </p:nvSpPr>
          <p:spPr>
            <a:xfrm>
              <a:off x="4276418" y="3018366"/>
              <a:ext cx="15420592" cy="265091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1" algn="r">
                <a:lnSpc>
                  <a:spcPct val="14001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ar-EG" sz="3699" u="none" cap="none" strike="noStrike">
                  <a:solidFill>
                    <a:srgbClr val="4A6FA5"/>
                  </a:solidFill>
                  <a:latin typeface="Helvetica Neue"/>
                  <a:ea typeface="Helvetica Neue"/>
                  <a:cs typeface="Helvetica Neue"/>
                  <a:sym typeface="Helvetica Neue"/>
                  <a:rtl val="1"/>
                </a:rPr>
                <a:t>الصحة النفسية في بيئة العمل تُعتبر أساسية. إنها تؤثر على </a:t>
              </a:r>
              <a:r>
                <a:rPr b="1" i="0" lang="ar-EG" sz="3699" u="none" cap="none" strike="noStrike">
                  <a:solidFill>
                    <a:srgbClr val="4A6FA5"/>
                  </a:solidFill>
                  <a:latin typeface="Helvetica Neue"/>
                  <a:ea typeface="Helvetica Neue"/>
                  <a:cs typeface="Helvetica Neue"/>
                  <a:sym typeface="Helvetica Neue"/>
                  <a:rtl val="1"/>
                </a:rPr>
                <a:t>إنتاجية الموظف</a:t>
              </a:r>
              <a:r>
                <a:rPr b="0" i="0" lang="ar-EG" sz="3699" u="none" cap="none" strike="noStrike">
                  <a:solidFill>
                    <a:srgbClr val="4A6FA5"/>
                  </a:solidFill>
                  <a:latin typeface="Helvetica Neue"/>
                  <a:ea typeface="Helvetica Neue"/>
                  <a:cs typeface="Helvetica Neue"/>
                  <a:sym typeface="Helvetica Neue"/>
                  <a:rtl val="1"/>
                </a:rPr>
                <a:t> وسعادته، حيث يُمكن أن يؤدي الضغط النفسي إلى تراجع الأداء، مما يستدعي النقاش حول هذه المسألة المهمة.</a:t>
              </a:r>
              <a:endParaRPr/>
            </a:p>
          </p:txBody>
        </p:sp>
      </p:grpSp>
      <p:sp>
        <p:nvSpPr>
          <p:cNvPr id="101" name="Google Shape;101;p14"/>
          <p:cNvSpPr/>
          <p:nvPr/>
        </p:nvSpPr>
        <p:spPr>
          <a:xfrm flipH="1" rot="3117037">
            <a:off x="75921" y="7952721"/>
            <a:ext cx="2112604" cy="1859092"/>
          </a:xfrm>
          <a:custGeom>
            <a:rect b="b" l="l" r="r" t="t"/>
            <a:pathLst>
              <a:path extrusionOk="0" h="1859092" w="2112604">
                <a:moveTo>
                  <a:pt x="2112605" y="0"/>
                </a:moveTo>
                <a:lnTo>
                  <a:pt x="0" y="0"/>
                </a:lnTo>
                <a:lnTo>
                  <a:pt x="0" y="1859092"/>
                </a:lnTo>
                <a:lnTo>
                  <a:pt x="2112605" y="1859092"/>
                </a:lnTo>
                <a:lnTo>
                  <a:pt x="2112605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AFD6E0"/>
        </a:solidFill>
      </p:bgPr>
    </p:bg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p15"/>
          <p:cNvGrpSpPr/>
          <p:nvPr/>
        </p:nvGrpSpPr>
        <p:grpSpPr>
          <a:xfrm>
            <a:off x="12172950" y="2799804"/>
            <a:ext cx="5448300" cy="6820446"/>
            <a:chOff x="0" y="-28575"/>
            <a:chExt cx="1434943" cy="1796331"/>
          </a:xfrm>
        </p:grpSpPr>
        <p:sp>
          <p:nvSpPr>
            <p:cNvPr id="107" name="Google Shape;107;p15"/>
            <p:cNvSpPr/>
            <p:nvPr/>
          </p:nvSpPr>
          <p:spPr>
            <a:xfrm>
              <a:off x="0" y="0"/>
              <a:ext cx="1434943" cy="1767756"/>
            </a:xfrm>
            <a:custGeom>
              <a:rect b="b" l="l" r="r" t="t"/>
              <a:pathLst>
                <a:path extrusionOk="0" h="1767756" w="1434943">
                  <a:moveTo>
                    <a:pt x="1406524" y="0"/>
                  </a:moveTo>
                  <a:lnTo>
                    <a:pt x="28420" y="0"/>
                  </a:lnTo>
                  <a:cubicBezTo>
                    <a:pt x="12724" y="0"/>
                    <a:pt x="0" y="12724"/>
                    <a:pt x="0" y="28420"/>
                  </a:cubicBezTo>
                  <a:lnTo>
                    <a:pt x="0" y="1739337"/>
                  </a:lnTo>
                  <a:cubicBezTo>
                    <a:pt x="0" y="1755033"/>
                    <a:pt x="12724" y="1767756"/>
                    <a:pt x="28420" y="1767756"/>
                  </a:cubicBezTo>
                  <a:lnTo>
                    <a:pt x="1406524" y="1767756"/>
                  </a:lnTo>
                  <a:cubicBezTo>
                    <a:pt x="1422219" y="1767756"/>
                    <a:pt x="1434943" y="1755033"/>
                    <a:pt x="1434943" y="1739337"/>
                  </a:cubicBezTo>
                  <a:lnTo>
                    <a:pt x="1434943" y="28420"/>
                  </a:lnTo>
                  <a:cubicBezTo>
                    <a:pt x="1434943" y="12724"/>
                    <a:pt x="1422219" y="0"/>
                    <a:pt x="1406524" y="0"/>
                  </a:cubicBezTo>
                  <a:close/>
                </a:path>
              </a:pathLst>
            </a:custGeom>
            <a:solidFill>
              <a:srgbClr val="F7F3E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15"/>
            <p:cNvSpPr txBox="1"/>
            <p:nvPr/>
          </p:nvSpPr>
          <p:spPr>
            <a:xfrm>
              <a:off x="0" y="-28575"/>
              <a:ext cx="1434943" cy="179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1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9" name="Google Shape;109;p15"/>
          <p:cNvGrpSpPr/>
          <p:nvPr/>
        </p:nvGrpSpPr>
        <p:grpSpPr>
          <a:xfrm>
            <a:off x="6419850" y="2799804"/>
            <a:ext cx="5448300" cy="6820446"/>
            <a:chOff x="0" y="-28575"/>
            <a:chExt cx="1434943" cy="1796331"/>
          </a:xfrm>
        </p:grpSpPr>
        <p:sp>
          <p:nvSpPr>
            <p:cNvPr id="110" name="Google Shape;110;p15"/>
            <p:cNvSpPr/>
            <p:nvPr/>
          </p:nvSpPr>
          <p:spPr>
            <a:xfrm>
              <a:off x="0" y="0"/>
              <a:ext cx="1434943" cy="1767756"/>
            </a:xfrm>
            <a:custGeom>
              <a:rect b="b" l="l" r="r" t="t"/>
              <a:pathLst>
                <a:path extrusionOk="0" h="1767756" w="1434943">
                  <a:moveTo>
                    <a:pt x="1406524" y="0"/>
                  </a:moveTo>
                  <a:lnTo>
                    <a:pt x="28420" y="0"/>
                  </a:lnTo>
                  <a:cubicBezTo>
                    <a:pt x="12724" y="0"/>
                    <a:pt x="0" y="12724"/>
                    <a:pt x="0" y="28420"/>
                  </a:cubicBezTo>
                  <a:lnTo>
                    <a:pt x="0" y="1739337"/>
                  </a:lnTo>
                  <a:cubicBezTo>
                    <a:pt x="0" y="1755033"/>
                    <a:pt x="12724" y="1767756"/>
                    <a:pt x="28420" y="1767756"/>
                  </a:cubicBezTo>
                  <a:lnTo>
                    <a:pt x="1406524" y="1767756"/>
                  </a:lnTo>
                  <a:cubicBezTo>
                    <a:pt x="1422219" y="1767756"/>
                    <a:pt x="1434943" y="1755033"/>
                    <a:pt x="1434943" y="1739337"/>
                  </a:cubicBezTo>
                  <a:lnTo>
                    <a:pt x="1434943" y="28420"/>
                  </a:lnTo>
                  <a:cubicBezTo>
                    <a:pt x="1434943" y="12724"/>
                    <a:pt x="1422219" y="0"/>
                    <a:pt x="1406524" y="0"/>
                  </a:cubicBezTo>
                  <a:close/>
                </a:path>
              </a:pathLst>
            </a:custGeom>
            <a:solidFill>
              <a:srgbClr val="F7F3E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" name="Google Shape;111;p15"/>
            <p:cNvSpPr txBox="1"/>
            <p:nvPr/>
          </p:nvSpPr>
          <p:spPr>
            <a:xfrm>
              <a:off x="0" y="-28575"/>
              <a:ext cx="1434943" cy="179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1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2" name="Google Shape;112;p15"/>
          <p:cNvGrpSpPr/>
          <p:nvPr/>
        </p:nvGrpSpPr>
        <p:grpSpPr>
          <a:xfrm>
            <a:off x="666750" y="2799804"/>
            <a:ext cx="5448300" cy="6820446"/>
            <a:chOff x="0" y="-28575"/>
            <a:chExt cx="1434943" cy="1796331"/>
          </a:xfrm>
        </p:grpSpPr>
        <p:sp>
          <p:nvSpPr>
            <p:cNvPr id="113" name="Google Shape;113;p15"/>
            <p:cNvSpPr/>
            <p:nvPr/>
          </p:nvSpPr>
          <p:spPr>
            <a:xfrm>
              <a:off x="0" y="0"/>
              <a:ext cx="1434943" cy="1767756"/>
            </a:xfrm>
            <a:custGeom>
              <a:rect b="b" l="l" r="r" t="t"/>
              <a:pathLst>
                <a:path extrusionOk="0" h="1767756" w="1434943">
                  <a:moveTo>
                    <a:pt x="1406524" y="0"/>
                  </a:moveTo>
                  <a:lnTo>
                    <a:pt x="28420" y="0"/>
                  </a:lnTo>
                  <a:cubicBezTo>
                    <a:pt x="12724" y="0"/>
                    <a:pt x="0" y="12724"/>
                    <a:pt x="0" y="28420"/>
                  </a:cubicBezTo>
                  <a:lnTo>
                    <a:pt x="0" y="1739337"/>
                  </a:lnTo>
                  <a:cubicBezTo>
                    <a:pt x="0" y="1755033"/>
                    <a:pt x="12724" y="1767756"/>
                    <a:pt x="28420" y="1767756"/>
                  </a:cubicBezTo>
                  <a:lnTo>
                    <a:pt x="1406524" y="1767756"/>
                  </a:lnTo>
                  <a:cubicBezTo>
                    <a:pt x="1422219" y="1767756"/>
                    <a:pt x="1434943" y="1755033"/>
                    <a:pt x="1434943" y="1739337"/>
                  </a:cubicBezTo>
                  <a:lnTo>
                    <a:pt x="1434943" y="28420"/>
                  </a:lnTo>
                  <a:cubicBezTo>
                    <a:pt x="1434943" y="12724"/>
                    <a:pt x="1422219" y="0"/>
                    <a:pt x="1406524" y="0"/>
                  </a:cubicBezTo>
                  <a:close/>
                </a:path>
              </a:pathLst>
            </a:custGeom>
            <a:solidFill>
              <a:srgbClr val="F7F3E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15"/>
            <p:cNvSpPr txBox="1"/>
            <p:nvPr/>
          </p:nvSpPr>
          <p:spPr>
            <a:xfrm>
              <a:off x="0" y="-28575"/>
              <a:ext cx="1434943" cy="179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1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5" name="Google Shape;115;p15"/>
          <p:cNvSpPr/>
          <p:nvPr/>
        </p:nvSpPr>
        <p:spPr>
          <a:xfrm>
            <a:off x="12572253" y="4248150"/>
            <a:ext cx="4649694" cy="3581400"/>
          </a:xfrm>
          <a:custGeom>
            <a:rect b="b" l="l" r="r" t="t"/>
            <a:pathLst>
              <a:path extrusionOk="0" h="970044" w="1259398">
                <a:moveTo>
                  <a:pt x="1226097" y="0"/>
                </a:moveTo>
                <a:lnTo>
                  <a:pt x="33301" y="0"/>
                </a:lnTo>
                <a:cubicBezTo>
                  <a:pt x="24469" y="0"/>
                  <a:pt x="15999" y="3508"/>
                  <a:pt x="9754" y="9754"/>
                </a:cubicBezTo>
                <a:cubicBezTo>
                  <a:pt x="3508" y="15999"/>
                  <a:pt x="0" y="24469"/>
                  <a:pt x="0" y="33301"/>
                </a:cubicBezTo>
                <a:lnTo>
                  <a:pt x="0" y="936743"/>
                </a:lnTo>
                <a:cubicBezTo>
                  <a:pt x="0" y="955135"/>
                  <a:pt x="14909" y="970044"/>
                  <a:pt x="33301" y="970044"/>
                </a:cubicBezTo>
                <a:lnTo>
                  <a:pt x="1226097" y="970044"/>
                </a:lnTo>
                <a:cubicBezTo>
                  <a:pt x="1234929" y="970044"/>
                  <a:pt x="1243399" y="966535"/>
                  <a:pt x="1249644" y="960290"/>
                </a:cubicBezTo>
                <a:cubicBezTo>
                  <a:pt x="1255889" y="954045"/>
                  <a:pt x="1259398" y="945575"/>
                  <a:pt x="1259398" y="936743"/>
                </a:cubicBezTo>
                <a:lnTo>
                  <a:pt x="1259398" y="33301"/>
                </a:lnTo>
                <a:cubicBezTo>
                  <a:pt x="1259398" y="24469"/>
                  <a:pt x="1255889" y="15999"/>
                  <a:pt x="1249644" y="9754"/>
                </a:cubicBezTo>
                <a:cubicBezTo>
                  <a:pt x="1243399" y="3508"/>
                  <a:pt x="1234929" y="0"/>
                  <a:pt x="1226097" y="0"/>
                </a:cubicBez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-341" r="-340" t="0"/>
            </a:stretch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15"/>
          <p:cNvSpPr/>
          <p:nvPr/>
        </p:nvSpPr>
        <p:spPr>
          <a:xfrm>
            <a:off x="6819153" y="4248150"/>
            <a:ext cx="4649694" cy="3581400"/>
          </a:xfrm>
          <a:custGeom>
            <a:rect b="b" l="l" r="r" t="t"/>
            <a:pathLst>
              <a:path extrusionOk="0" h="970044" w="1259398">
                <a:moveTo>
                  <a:pt x="1226097" y="0"/>
                </a:moveTo>
                <a:lnTo>
                  <a:pt x="33301" y="0"/>
                </a:lnTo>
                <a:cubicBezTo>
                  <a:pt x="24469" y="0"/>
                  <a:pt x="15999" y="3508"/>
                  <a:pt x="9754" y="9754"/>
                </a:cubicBezTo>
                <a:cubicBezTo>
                  <a:pt x="3508" y="15999"/>
                  <a:pt x="0" y="24469"/>
                  <a:pt x="0" y="33301"/>
                </a:cubicBezTo>
                <a:lnTo>
                  <a:pt x="0" y="936743"/>
                </a:lnTo>
                <a:cubicBezTo>
                  <a:pt x="0" y="955135"/>
                  <a:pt x="14909" y="970044"/>
                  <a:pt x="33301" y="970044"/>
                </a:cubicBezTo>
                <a:lnTo>
                  <a:pt x="1226097" y="970044"/>
                </a:lnTo>
                <a:cubicBezTo>
                  <a:pt x="1234929" y="970044"/>
                  <a:pt x="1243399" y="966535"/>
                  <a:pt x="1249644" y="960290"/>
                </a:cubicBezTo>
                <a:cubicBezTo>
                  <a:pt x="1255889" y="954045"/>
                  <a:pt x="1259398" y="945575"/>
                  <a:pt x="1259398" y="936743"/>
                </a:cubicBezTo>
                <a:lnTo>
                  <a:pt x="1259398" y="33301"/>
                </a:lnTo>
                <a:cubicBezTo>
                  <a:pt x="1259398" y="24469"/>
                  <a:pt x="1255889" y="15999"/>
                  <a:pt x="1249644" y="9754"/>
                </a:cubicBezTo>
                <a:cubicBezTo>
                  <a:pt x="1243399" y="3508"/>
                  <a:pt x="1234929" y="0"/>
                  <a:pt x="1226097" y="0"/>
                </a:cubicBez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-341" r="-340" t="0"/>
            </a:stretch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15"/>
          <p:cNvSpPr/>
          <p:nvPr/>
        </p:nvSpPr>
        <p:spPr>
          <a:xfrm>
            <a:off x="1066053" y="4248150"/>
            <a:ext cx="4649694" cy="3581400"/>
          </a:xfrm>
          <a:custGeom>
            <a:rect b="b" l="l" r="r" t="t"/>
            <a:pathLst>
              <a:path extrusionOk="0" h="970044" w="1259398">
                <a:moveTo>
                  <a:pt x="1226097" y="0"/>
                </a:moveTo>
                <a:lnTo>
                  <a:pt x="33301" y="0"/>
                </a:lnTo>
                <a:cubicBezTo>
                  <a:pt x="24469" y="0"/>
                  <a:pt x="15999" y="3508"/>
                  <a:pt x="9754" y="9754"/>
                </a:cubicBezTo>
                <a:cubicBezTo>
                  <a:pt x="3508" y="15999"/>
                  <a:pt x="0" y="24469"/>
                  <a:pt x="0" y="33301"/>
                </a:cubicBezTo>
                <a:lnTo>
                  <a:pt x="0" y="936743"/>
                </a:lnTo>
                <a:cubicBezTo>
                  <a:pt x="0" y="955135"/>
                  <a:pt x="14909" y="970044"/>
                  <a:pt x="33301" y="970044"/>
                </a:cubicBezTo>
                <a:lnTo>
                  <a:pt x="1226097" y="970044"/>
                </a:lnTo>
                <a:cubicBezTo>
                  <a:pt x="1234929" y="970044"/>
                  <a:pt x="1243399" y="966535"/>
                  <a:pt x="1249644" y="960290"/>
                </a:cubicBezTo>
                <a:cubicBezTo>
                  <a:pt x="1255889" y="954045"/>
                  <a:pt x="1259398" y="945575"/>
                  <a:pt x="1259398" y="936743"/>
                </a:cubicBezTo>
                <a:lnTo>
                  <a:pt x="1259398" y="33301"/>
                </a:lnTo>
                <a:cubicBezTo>
                  <a:pt x="1259398" y="24469"/>
                  <a:pt x="1255889" y="15999"/>
                  <a:pt x="1249644" y="9754"/>
                </a:cubicBezTo>
                <a:cubicBezTo>
                  <a:pt x="1243399" y="3508"/>
                  <a:pt x="1234929" y="0"/>
                  <a:pt x="1226097" y="0"/>
                </a:cubicBez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-341" r="-340" t="0"/>
            </a:stretch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15"/>
          <p:cNvSpPr txBox="1"/>
          <p:nvPr/>
        </p:nvSpPr>
        <p:spPr>
          <a:xfrm>
            <a:off x="12527983" y="8263946"/>
            <a:ext cx="4738234" cy="7397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1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ar-EG" sz="2000" u="none" cap="none" strike="noStrike">
                <a:solidFill>
                  <a:srgbClr val="4A6FA5"/>
                </a:solidFill>
                <a:latin typeface="Helvetica Neue"/>
                <a:ea typeface="Helvetica Neue"/>
                <a:cs typeface="Helvetica Neue"/>
                <a:sym typeface="Helvetica Neue"/>
                <a:rtl val="1"/>
              </a:rPr>
              <a:t>الدعم المتبادل بين الزملاء يعزز </a:t>
            </a:r>
            <a:r>
              <a:rPr b="1" i="0" lang="ar-EG" sz="2000" u="none" cap="none" strike="noStrike">
                <a:solidFill>
                  <a:srgbClr val="4A6FA5"/>
                </a:solidFill>
                <a:latin typeface="Helvetica Neue"/>
                <a:ea typeface="Helvetica Neue"/>
                <a:cs typeface="Helvetica Neue"/>
                <a:sym typeface="Helvetica Neue"/>
                <a:rtl val="1"/>
              </a:rPr>
              <a:t>الإيجابية</a:t>
            </a:r>
            <a:r>
              <a:rPr b="0" i="0" lang="ar-EG" sz="2000" u="none" cap="none" strike="noStrike">
                <a:solidFill>
                  <a:srgbClr val="4A6FA5"/>
                </a:solidFill>
                <a:latin typeface="Helvetica Neue"/>
                <a:ea typeface="Helvetica Neue"/>
                <a:cs typeface="Helvetica Neue"/>
                <a:sym typeface="Helvetica Neue"/>
                <a:rtl val="1"/>
              </a:rPr>
              <a:t> في بيئة العمل ويزيد من الرضا.</a:t>
            </a:r>
            <a:endParaRPr/>
          </a:p>
        </p:txBody>
      </p:sp>
      <p:sp>
        <p:nvSpPr>
          <p:cNvPr id="119" name="Google Shape;119;p15"/>
          <p:cNvSpPr txBox="1"/>
          <p:nvPr/>
        </p:nvSpPr>
        <p:spPr>
          <a:xfrm>
            <a:off x="12547266" y="3381375"/>
            <a:ext cx="4699667" cy="54356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1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ar-EG" sz="3800" u="none" cap="none" strike="noStrike">
                <a:solidFill>
                  <a:srgbClr val="4A6FA5"/>
                </a:solidFill>
                <a:latin typeface="Geo"/>
                <a:ea typeface="Geo"/>
                <a:cs typeface="Geo"/>
                <a:sym typeface="Geo"/>
                <a:rtl val="1"/>
              </a:rPr>
              <a:t>تعزيز الدعم</a:t>
            </a:r>
            <a:endParaRPr/>
          </a:p>
        </p:txBody>
      </p:sp>
      <p:sp>
        <p:nvSpPr>
          <p:cNvPr id="120" name="Google Shape;120;p15"/>
          <p:cNvSpPr txBox="1"/>
          <p:nvPr/>
        </p:nvSpPr>
        <p:spPr>
          <a:xfrm>
            <a:off x="6773192" y="8263946"/>
            <a:ext cx="4741615" cy="7397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1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ar-EG" sz="2000" u="none" cap="none" strike="noStrike">
                <a:solidFill>
                  <a:srgbClr val="4A6FA5"/>
                </a:solidFill>
                <a:latin typeface="Helvetica Neue"/>
                <a:ea typeface="Helvetica Neue"/>
                <a:cs typeface="Helvetica Neue"/>
                <a:sym typeface="Helvetica Neue"/>
                <a:rtl val="1"/>
              </a:rPr>
              <a:t>الوعي بقضايا الصحة النفسية يساعد في </a:t>
            </a:r>
            <a:r>
              <a:rPr b="1" i="0" lang="ar-EG" sz="2000" u="none" cap="none" strike="noStrike">
                <a:solidFill>
                  <a:srgbClr val="4A6FA5"/>
                </a:solidFill>
                <a:latin typeface="Helvetica Neue"/>
                <a:ea typeface="Helvetica Neue"/>
                <a:cs typeface="Helvetica Neue"/>
                <a:sym typeface="Helvetica Neue"/>
                <a:rtl val="1"/>
              </a:rPr>
              <a:t>تخفيف الضغوط</a:t>
            </a:r>
            <a:r>
              <a:rPr b="0" i="0" lang="ar-EG" sz="2000" u="none" cap="none" strike="noStrike">
                <a:solidFill>
                  <a:srgbClr val="4A6FA5"/>
                </a:solidFill>
                <a:latin typeface="Helvetica Neue"/>
                <a:ea typeface="Helvetica Neue"/>
                <a:cs typeface="Helvetica Neue"/>
                <a:sym typeface="Helvetica Neue"/>
                <a:rtl val="1"/>
              </a:rPr>
              <a:t> وخلق بيئة أكثر صحية.</a:t>
            </a:r>
            <a:endParaRPr/>
          </a:p>
        </p:txBody>
      </p:sp>
      <p:sp>
        <p:nvSpPr>
          <p:cNvPr id="121" name="Google Shape;121;p15"/>
          <p:cNvSpPr txBox="1"/>
          <p:nvPr/>
        </p:nvSpPr>
        <p:spPr>
          <a:xfrm>
            <a:off x="6773192" y="3381375"/>
            <a:ext cx="4741615" cy="54356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1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ar-EG" sz="3800" u="none" cap="none" strike="noStrike">
                <a:solidFill>
                  <a:srgbClr val="4A6FA5"/>
                </a:solidFill>
                <a:latin typeface="Geo"/>
                <a:ea typeface="Geo"/>
                <a:cs typeface="Geo"/>
                <a:sym typeface="Geo"/>
                <a:rtl val="1"/>
              </a:rPr>
              <a:t>تعزيز الوعي</a:t>
            </a:r>
            <a:endParaRPr/>
          </a:p>
        </p:txBody>
      </p:sp>
      <p:sp>
        <p:nvSpPr>
          <p:cNvPr id="122" name="Google Shape;122;p15"/>
          <p:cNvSpPr txBox="1"/>
          <p:nvPr/>
        </p:nvSpPr>
        <p:spPr>
          <a:xfrm>
            <a:off x="1044909" y="8262794"/>
            <a:ext cx="4691983" cy="7397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1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ar-EG" sz="2000" u="none" cap="none" strike="noStrike">
                <a:solidFill>
                  <a:srgbClr val="4A6FA5"/>
                </a:solidFill>
                <a:latin typeface="Helvetica Neue"/>
                <a:ea typeface="Helvetica Neue"/>
                <a:cs typeface="Helvetica Neue"/>
                <a:sym typeface="Helvetica Neue"/>
                <a:rtl val="1"/>
              </a:rPr>
              <a:t>الحوار المفتوح مع المديرين يُسهم في </a:t>
            </a:r>
            <a:r>
              <a:rPr b="1" i="0" lang="ar-EG" sz="2000" u="none" cap="none" strike="noStrike">
                <a:solidFill>
                  <a:srgbClr val="4A6FA5"/>
                </a:solidFill>
                <a:latin typeface="Helvetica Neue"/>
                <a:ea typeface="Helvetica Neue"/>
                <a:cs typeface="Helvetica Neue"/>
                <a:sym typeface="Helvetica Neue"/>
                <a:rtl val="1"/>
              </a:rPr>
              <a:t>تقديم المساعدة</a:t>
            </a:r>
            <a:r>
              <a:rPr b="0" i="0" lang="ar-EG" sz="2000" u="none" cap="none" strike="noStrike">
                <a:solidFill>
                  <a:srgbClr val="4A6FA5"/>
                </a:solidFill>
                <a:latin typeface="Helvetica Neue"/>
                <a:ea typeface="Helvetica Neue"/>
                <a:cs typeface="Helvetica Neue"/>
                <a:sym typeface="Helvetica Neue"/>
                <a:rtl val="1"/>
              </a:rPr>
              <a:t> وبناء الثقة داخل الفريق.</a:t>
            </a:r>
            <a:endParaRPr/>
          </a:p>
        </p:txBody>
      </p:sp>
      <p:sp>
        <p:nvSpPr>
          <p:cNvPr id="123" name="Google Shape;123;p15"/>
          <p:cNvSpPr txBox="1"/>
          <p:nvPr/>
        </p:nvSpPr>
        <p:spPr>
          <a:xfrm>
            <a:off x="1044909" y="3381375"/>
            <a:ext cx="4691983" cy="54356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1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ar-EG" sz="3800" u="none" cap="none" strike="noStrike">
                <a:solidFill>
                  <a:srgbClr val="4A6FA5"/>
                </a:solidFill>
                <a:latin typeface="Geo"/>
                <a:ea typeface="Geo"/>
                <a:cs typeface="Geo"/>
                <a:sym typeface="Geo"/>
                <a:rtl val="1"/>
              </a:rPr>
              <a:t>تعزيز الحوار</a:t>
            </a:r>
            <a:endParaRPr/>
          </a:p>
        </p:txBody>
      </p:sp>
      <p:sp>
        <p:nvSpPr>
          <p:cNvPr id="124" name="Google Shape;124;p15"/>
          <p:cNvSpPr txBox="1"/>
          <p:nvPr/>
        </p:nvSpPr>
        <p:spPr>
          <a:xfrm>
            <a:off x="666750" y="809625"/>
            <a:ext cx="16954500" cy="106997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ar-EG" sz="8000" u="none" cap="none" strike="noStrike">
                <a:solidFill>
                  <a:srgbClr val="4A6FA5"/>
                </a:solidFill>
                <a:latin typeface="Geo"/>
                <a:ea typeface="Geo"/>
                <a:cs typeface="Geo"/>
                <a:sym typeface="Geo"/>
                <a:rtl val="1"/>
              </a:rPr>
              <a:t>أهمية الحديث عن الصحة النفسية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9A825"/>
        </a:solidFill>
      </p:bgPr>
    </p:bg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6"/>
          <p:cNvSpPr txBox="1"/>
          <p:nvPr/>
        </p:nvSpPr>
        <p:spPr>
          <a:xfrm>
            <a:off x="876300" y="9201150"/>
            <a:ext cx="152400" cy="2095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1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ar-EG" sz="2000" u="none" cap="none" strike="noStrike">
                <a:solidFill>
                  <a:srgbClr val="4A6FA5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4</a:t>
            </a:r>
            <a:endParaRPr/>
          </a:p>
        </p:txBody>
      </p:sp>
      <p:grpSp>
        <p:nvGrpSpPr>
          <p:cNvPr id="130" name="Google Shape;130;p16"/>
          <p:cNvGrpSpPr/>
          <p:nvPr/>
        </p:nvGrpSpPr>
        <p:grpSpPr>
          <a:xfrm>
            <a:off x="666750" y="449759"/>
            <a:ext cx="16954500" cy="9170495"/>
            <a:chOff x="0" y="-57150"/>
            <a:chExt cx="4465383" cy="2415274"/>
          </a:xfrm>
        </p:grpSpPr>
        <p:sp>
          <p:nvSpPr>
            <p:cNvPr id="131" name="Google Shape;131;p16"/>
            <p:cNvSpPr/>
            <p:nvPr/>
          </p:nvSpPr>
          <p:spPr>
            <a:xfrm>
              <a:off x="0" y="0"/>
              <a:ext cx="4465383" cy="2358124"/>
            </a:xfrm>
            <a:custGeom>
              <a:rect b="b" l="l" r="r" t="t"/>
              <a:pathLst>
                <a:path extrusionOk="0" h="2358124" w="4465383">
                  <a:moveTo>
                    <a:pt x="4444835" y="0"/>
                  </a:moveTo>
                  <a:lnTo>
                    <a:pt x="20548" y="0"/>
                  </a:lnTo>
                  <a:cubicBezTo>
                    <a:pt x="9200" y="0"/>
                    <a:pt x="0" y="9200"/>
                    <a:pt x="0" y="20548"/>
                  </a:cubicBezTo>
                  <a:lnTo>
                    <a:pt x="0" y="2337575"/>
                  </a:lnTo>
                  <a:cubicBezTo>
                    <a:pt x="0" y="2348924"/>
                    <a:pt x="9200" y="2358124"/>
                    <a:pt x="20548" y="2358124"/>
                  </a:cubicBezTo>
                  <a:lnTo>
                    <a:pt x="4444835" y="2358124"/>
                  </a:lnTo>
                  <a:cubicBezTo>
                    <a:pt x="4456183" y="2358124"/>
                    <a:pt x="4465383" y="2348924"/>
                    <a:pt x="4465383" y="2337575"/>
                  </a:cubicBezTo>
                  <a:lnTo>
                    <a:pt x="4465383" y="20548"/>
                  </a:lnTo>
                  <a:cubicBezTo>
                    <a:pt x="4465383" y="9200"/>
                    <a:pt x="4456183" y="0"/>
                    <a:pt x="4444835" y="0"/>
                  </a:cubicBezTo>
                  <a:close/>
                </a:path>
              </a:pathLst>
            </a:custGeom>
            <a:solidFill>
              <a:srgbClr val="F7F3E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" name="Google Shape;132;p16"/>
            <p:cNvSpPr txBox="1"/>
            <p:nvPr/>
          </p:nvSpPr>
          <p:spPr>
            <a:xfrm>
              <a:off x="0" y="-57150"/>
              <a:ext cx="4465383" cy="241527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1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3" name="Google Shape;133;p16"/>
          <p:cNvGrpSpPr/>
          <p:nvPr/>
        </p:nvGrpSpPr>
        <p:grpSpPr>
          <a:xfrm>
            <a:off x="3238500" y="1497806"/>
            <a:ext cx="13249275" cy="2131303"/>
            <a:chOff x="0" y="-85725"/>
            <a:chExt cx="17665700" cy="2841737"/>
          </a:xfrm>
        </p:grpSpPr>
        <p:sp>
          <p:nvSpPr>
            <p:cNvPr id="134" name="Google Shape;134;p16"/>
            <p:cNvSpPr txBox="1"/>
            <p:nvPr/>
          </p:nvSpPr>
          <p:spPr>
            <a:xfrm>
              <a:off x="0" y="-85725"/>
              <a:ext cx="17665700" cy="170285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1" algn="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ar-EG" sz="8000" u="none" cap="none" strike="noStrike">
                  <a:solidFill>
                    <a:srgbClr val="F9A825"/>
                  </a:solidFill>
                  <a:latin typeface="Geo"/>
                  <a:ea typeface="Geo"/>
                  <a:cs typeface="Geo"/>
                  <a:sym typeface="Geo"/>
                  <a:rtl val="1"/>
                </a:rPr>
                <a:t>الوعي بإشارات الصحة النفسية</a:t>
              </a:r>
              <a:endParaRPr/>
            </a:p>
          </p:txBody>
        </p:sp>
        <p:sp>
          <p:nvSpPr>
            <p:cNvPr id="135" name="Google Shape;135;p16"/>
            <p:cNvSpPr txBox="1"/>
            <p:nvPr/>
          </p:nvSpPr>
          <p:spPr>
            <a:xfrm>
              <a:off x="0" y="2187687"/>
              <a:ext cx="17665700" cy="5683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1" algn="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ar-EG" sz="2500" u="none" cap="none" strike="noStrike">
                  <a:solidFill>
                    <a:srgbClr val="4A6FA5"/>
                  </a:solidFill>
                  <a:latin typeface="Helvetica Neue"/>
                  <a:ea typeface="Helvetica Neue"/>
                  <a:cs typeface="Helvetica Neue"/>
                  <a:sym typeface="Helvetica Neue"/>
                  <a:rtl val="1"/>
                </a:rPr>
                <a:t>أبرز العلامات النفسية والجسدية للتوتر</a:t>
              </a:r>
              <a:endParaRPr/>
            </a:p>
          </p:txBody>
        </p:sp>
      </p:grpSp>
      <p:grpSp>
        <p:nvGrpSpPr>
          <p:cNvPr id="136" name="Google Shape;136;p16"/>
          <p:cNvGrpSpPr/>
          <p:nvPr/>
        </p:nvGrpSpPr>
        <p:grpSpPr>
          <a:xfrm>
            <a:off x="12179278" y="5143500"/>
            <a:ext cx="4308497" cy="1844675"/>
            <a:chOff x="0" y="0"/>
            <a:chExt cx="5744662" cy="2459567"/>
          </a:xfrm>
        </p:grpSpPr>
        <p:sp>
          <p:nvSpPr>
            <p:cNvPr id="137" name="Google Shape;137;p16"/>
            <p:cNvSpPr txBox="1"/>
            <p:nvPr/>
          </p:nvSpPr>
          <p:spPr>
            <a:xfrm>
              <a:off x="0" y="0"/>
              <a:ext cx="5744662" cy="533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1" algn="r">
                <a:lnSpc>
                  <a:spcPct val="12000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ar-EG" sz="2499" u="none" cap="none" strike="noStrike">
                  <a:solidFill>
                    <a:srgbClr val="4A6FA5"/>
                  </a:solidFill>
                  <a:latin typeface="Helvetica Neue"/>
                  <a:ea typeface="Helvetica Neue"/>
                  <a:cs typeface="Helvetica Neue"/>
                  <a:sym typeface="Helvetica Neue"/>
                  <a:rtl val="1"/>
                </a:rPr>
                <a:t>صعوبة التركيز</a:t>
              </a:r>
              <a:endParaRPr/>
            </a:p>
          </p:txBody>
        </p:sp>
        <p:sp>
          <p:nvSpPr>
            <p:cNvPr id="138" name="Google Shape;138;p16"/>
            <p:cNvSpPr txBox="1"/>
            <p:nvPr/>
          </p:nvSpPr>
          <p:spPr>
            <a:xfrm>
              <a:off x="0" y="1060450"/>
              <a:ext cx="5744662" cy="139911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1" algn="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ar-EG" sz="2000" u="none" cap="none" strike="noStrike">
                  <a:solidFill>
                    <a:srgbClr val="4A6FA5"/>
                  </a:solidFill>
                  <a:latin typeface="Helvetica Neue"/>
                  <a:ea typeface="Helvetica Neue"/>
                  <a:cs typeface="Helvetica Neue"/>
                  <a:sym typeface="Helvetica Neue"/>
                  <a:rtl val="1"/>
                </a:rPr>
                <a:t>قد يشعر الشخص بصعوبة في التركيز على المهام اليومية، مما يؤثر على الأداء العام والإنتاجية. هذه علامة مهمة تدل على الحاجة للاهتمام بالصحة النفسية.</a:t>
              </a:r>
              <a:endParaRPr/>
            </a:p>
          </p:txBody>
        </p:sp>
      </p:grpSp>
      <p:grpSp>
        <p:nvGrpSpPr>
          <p:cNvPr id="139" name="Google Shape;139;p16"/>
          <p:cNvGrpSpPr/>
          <p:nvPr/>
        </p:nvGrpSpPr>
        <p:grpSpPr>
          <a:xfrm>
            <a:off x="6986588" y="5143500"/>
            <a:ext cx="4010025" cy="2197100"/>
            <a:chOff x="0" y="0"/>
            <a:chExt cx="5346700" cy="2929467"/>
          </a:xfrm>
        </p:grpSpPr>
        <p:sp>
          <p:nvSpPr>
            <p:cNvPr id="140" name="Google Shape;140;p16"/>
            <p:cNvSpPr txBox="1"/>
            <p:nvPr/>
          </p:nvSpPr>
          <p:spPr>
            <a:xfrm>
              <a:off x="0" y="0"/>
              <a:ext cx="5346700" cy="533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1" algn="r">
                <a:lnSpc>
                  <a:spcPct val="12000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ar-EG" sz="2499" u="none" cap="none" strike="noStrike">
                  <a:solidFill>
                    <a:srgbClr val="4A6FA5"/>
                  </a:solidFill>
                  <a:latin typeface="Helvetica Neue"/>
                  <a:ea typeface="Helvetica Neue"/>
                  <a:cs typeface="Helvetica Neue"/>
                  <a:sym typeface="Helvetica Neue"/>
                  <a:rtl val="1"/>
                </a:rPr>
                <a:t>التعب المستمر</a:t>
              </a:r>
              <a:endParaRPr/>
            </a:p>
          </p:txBody>
        </p:sp>
        <p:sp>
          <p:nvSpPr>
            <p:cNvPr id="141" name="Google Shape;141;p16"/>
            <p:cNvSpPr txBox="1"/>
            <p:nvPr/>
          </p:nvSpPr>
          <p:spPr>
            <a:xfrm>
              <a:off x="0" y="1060450"/>
              <a:ext cx="5346700" cy="186901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1" algn="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ar-EG" sz="2000" u="none" cap="none" strike="noStrike">
                  <a:solidFill>
                    <a:srgbClr val="4A6FA5"/>
                  </a:solidFill>
                  <a:latin typeface="Helvetica Neue"/>
                  <a:ea typeface="Helvetica Neue"/>
                  <a:cs typeface="Helvetica Neue"/>
                  <a:sym typeface="Helvetica Neue"/>
                  <a:rtl val="1"/>
                </a:rPr>
                <a:t>الشعور بالتعب المستمر رغم الحصول على قسط كافٍ من النوم قد يكون دليلاً على الضغط النفسي. من الضروري التعرف على هذه الإشارات والبحث عن حلول.</a:t>
              </a:r>
              <a:endParaRPr/>
            </a:p>
          </p:txBody>
        </p:sp>
      </p:grpSp>
      <p:grpSp>
        <p:nvGrpSpPr>
          <p:cNvPr id="142" name="Google Shape;142;p16"/>
          <p:cNvGrpSpPr/>
          <p:nvPr/>
        </p:nvGrpSpPr>
        <p:grpSpPr>
          <a:xfrm>
            <a:off x="2105025" y="5143500"/>
            <a:ext cx="4010025" cy="1844675"/>
            <a:chOff x="0" y="0"/>
            <a:chExt cx="5346700" cy="2459567"/>
          </a:xfrm>
        </p:grpSpPr>
        <p:sp>
          <p:nvSpPr>
            <p:cNvPr id="143" name="Google Shape;143;p16"/>
            <p:cNvSpPr txBox="1"/>
            <p:nvPr/>
          </p:nvSpPr>
          <p:spPr>
            <a:xfrm>
              <a:off x="0" y="0"/>
              <a:ext cx="5346700" cy="533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1" algn="r">
                <a:lnSpc>
                  <a:spcPct val="12000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ar-EG" sz="2499" u="none" cap="none" strike="noStrike">
                  <a:solidFill>
                    <a:srgbClr val="4A6FA5"/>
                  </a:solidFill>
                  <a:latin typeface="Helvetica Neue"/>
                  <a:ea typeface="Helvetica Neue"/>
                  <a:cs typeface="Helvetica Neue"/>
                  <a:sym typeface="Helvetica Neue"/>
                  <a:rtl val="1"/>
                </a:rPr>
                <a:t>التهيج</a:t>
              </a:r>
              <a:endParaRPr/>
            </a:p>
          </p:txBody>
        </p:sp>
        <p:sp>
          <p:nvSpPr>
            <p:cNvPr id="144" name="Google Shape;144;p16"/>
            <p:cNvSpPr txBox="1"/>
            <p:nvPr/>
          </p:nvSpPr>
          <p:spPr>
            <a:xfrm>
              <a:off x="0" y="1060450"/>
              <a:ext cx="5346700" cy="139911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1" algn="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ar-EG" sz="2000" u="none" cap="none" strike="noStrike">
                  <a:solidFill>
                    <a:srgbClr val="4A6FA5"/>
                  </a:solidFill>
                  <a:latin typeface="Helvetica Neue"/>
                  <a:ea typeface="Helvetica Neue"/>
                  <a:cs typeface="Helvetica Neue"/>
                  <a:sym typeface="Helvetica Neue"/>
                  <a:rtl val="1"/>
                </a:rPr>
                <a:t>التهيج ومزاج متقلب قد يظهران في أوقات التوتر. من المهم التعرف على هذه الأعراض والتحدث عنها للحصول على الدعم المناسب.</a:t>
              </a:r>
              <a:endParaRPr/>
            </a:p>
          </p:txBody>
        </p:sp>
      </p:grpSp>
      <p:sp>
        <p:nvSpPr>
          <p:cNvPr id="145" name="Google Shape;145;p16"/>
          <p:cNvSpPr/>
          <p:nvPr/>
        </p:nvSpPr>
        <p:spPr>
          <a:xfrm flipH="1" rot="3117037">
            <a:off x="75921" y="7952721"/>
            <a:ext cx="2112604" cy="1859092"/>
          </a:xfrm>
          <a:custGeom>
            <a:rect b="b" l="l" r="r" t="t"/>
            <a:pathLst>
              <a:path extrusionOk="0" h="1859092" w="2112604">
                <a:moveTo>
                  <a:pt x="2112605" y="0"/>
                </a:moveTo>
                <a:lnTo>
                  <a:pt x="0" y="0"/>
                </a:lnTo>
                <a:lnTo>
                  <a:pt x="0" y="1859092"/>
                </a:lnTo>
                <a:lnTo>
                  <a:pt x="2112605" y="1859092"/>
                </a:lnTo>
                <a:lnTo>
                  <a:pt x="2112605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1F0F7"/>
        </a:solidFill>
      </p:bgPr>
    </p:bg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7"/>
          <p:cNvSpPr txBox="1"/>
          <p:nvPr/>
        </p:nvSpPr>
        <p:spPr>
          <a:xfrm>
            <a:off x="876300" y="9201150"/>
            <a:ext cx="152400" cy="2095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1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ar-EG" sz="2000" u="none" cap="none" strike="noStrike">
                <a:solidFill>
                  <a:srgbClr val="4A6FA5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5</a:t>
            </a:r>
            <a:endParaRPr/>
          </a:p>
        </p:txBody>
      </p:sp>
      <p:sp>
        <p:nvSpPr>
          <p:cNvPr id="151" name="Google Shape;151;p17"/>
          <p:cNvSpPr/>
          <p:nvPr/>
        </p:nvSpPr>
        <p:spPr>
          <a:xfrm>
            <a:off x="12172950" y="5143500"/>
            <a:ext cx="5448300" cy="4476750"/>
          </a:xfrm>
          <a:custGeom>
            <a:rect b="b" l="l" r="r" t="t"/>
            <a:pathLst>
              <a:path extrusionOk="0" h="1340230" w="1631088">
                <a:moveTo>
                  <a:pt x="1602669" y="0"/>
                </a:moveTo>
                <a:lnTo>
                  <a:pt x="28420" y="0"/>
                </a:lnTo>
                <a:cubicBezTo>
                  <a:pt x="12724" y="0"/>
                  <a:pt x="0" y="12724"/>
                  <a:pt x="0" y="28420"/>
                </a:cubicBezTo>
                <a:lnTo>
                  <a:pt x="0" y="1311810"/>
                </a:lnTo>
                <a:cubicBezTo>
                  <a:pt x="0" y="1319348"/>
                  <a:pt x="2994" y="1326576"/>
                  <a:pt x="8324" y="1331906"/>
                </a:cubicBezTo>
                <a:cubicBezTo>
                  <a:pt x="13654" y="1337236"/>
                  <a:pt x="20882" y="1340230"/>
                  <a:pt x="28420" y="1340230"/>
                </a:cubicBezTo>
                <a:lnTo>
                  <a:pt x="1602669" y="1340230"/>
                </a:lnTo>
                <a:cubicBezTo>
                  <a:pt x="1618365" y="1340230"/>
                  <a:pt x="1631088" y="1327506"/>
                  <a:pt x="1631088" y="1311810"/>
                </a:cubicBezTo>
                <a:lnTo>
                  <a:pt x="1631088" y="28420"/>
                </a:lnTo>
                <a:cubicBezTo>
                  <a:pt x="1631088" y="12724"/>
                  <a:pt x="1618365" y="0"/>
                  <a:pt x="1602669" y="0"/>
                </a:cubicBez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-330" r="-331" t="0"/>
            </a:stretch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17"/>
          <p:cNvSpPr/>
          <p:nvPr/>
        </p:nvSpPr>
        <p:spPr>
          <a:xfrm>
            <a:off x="6419850" y="5143500"/>
            <a:ext cx="5448300" cy="4476750"/>
          </a:xfrm>
          <a:custGeom>
            <a:rect b="b" l="l" r="r" t="t"/>
            <a:pathLst>
              <a:path extrusionOk="0" h="1340230" w="1631088">
                <a:moveTo>
                  <a:pt x="1602669" y="0"/>
                </a:moveTo>
                <a:lnTo>
                  <a:pt x="28420" y="0"/>
                </a:lnTo>
                <a:cubicBezTo>
                  <a:pt x="12724" y="0"/>
                  <a:pt x="0" y="12724"/>
                  <a:pt x="0" y="28420"/>
                </a:cubicBezTo>
                <a:lnTo>
                  <a:pt x="0" y="1311810"/>
                </a:lnTo>
                <a:cubicBezTo>
                  <a:pt x="0" y="1319348"/>
                  <a:pt x="2994" y="1326576"/>
                  <a:pt x="8324" y="1331906"/>
                </a:cubicBezTo>
                <a:cubicBezTo>
                  <a:pt x="13654" y="1337236"/>
                  <a:pt x="20882" y="1340230"/>
                  <a:pt x="28420" y="1340230"/>
                </a:cubicBezTo>
                <a:lnTo>
                  <a:pt x="1602669" y="1340230"/>
                </a:lnTo>
                <a:cubicBezTo>
                  <a:pt x="1618365" y="1340230"/>
                  <a:pt x="1631088" y="1327506"/>
                  <a:pt x="1631088" y="1311810"/>
                </a:cubicBezTo>
                <a:lnTo>
                  <a:pt x="1631088" y="28420"/>
                </a:lnTo>
                <a:cubicBezTo>
                  <a:pt x="1631088" y="12724"/>
                  <a:pt x="1618365" y="0"/>
                  <a:pt x="1602669" y="0"/>
                </a:cubicBez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-330" r="-331" t="0"/>
            </a:stretch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p17"/>
          <p:cNvSpPr/>
          <p:nvPr/>
        </p:nvSpPr>
        <p:spPr>
          <a:xfrm>
            <a:off x="672209" y="5143500"/>
            <a:ext cx="5442841" cy="4476750"/>
          </a:xfrm>
          <a:custGeom>
            <a:rect b="b" l="l" r="r" t="t"/>
            <a:pathLst>
              <a:path extrusionOk="0" h="1340230" w="1629454">
                <a:moveTo>
                  <a:pt x="1601006" y="0"/>
                </a:moveTo>
                <a:lnTo>
                  <a:pt x="28448" y="0"/>
                </a:lnTo>
                <a:cubicBezTo>
                  <a:pt x="20903" y="0"/>
                  <a:pt x="13667" y="2997"/>
                  <a:pt x="8332" y="8332"/>
                </a:cubicBezTo>
                <a:cubicBezTo>
                  <a:pt x="2997" y="13667"/>
                  <a:pt x="0" y="20903"/>
                  <a:pt x="0" y="28448"/>
                </a:cubicBezTo>
                <a:lnTo>
                  <a:pt x="0" y="1311782"/>
                </a:lnTo>
                <a:cubicBezTo>
                  <a:pt x="0" y="1319327"/>
                  <a:pt x="2997" y="1326563"/>
                  <a:pt x="8332" y="1331898"/>
                </a:cubicBezTo>
                <a:cubicBezTo>
                  <a:pt x="13667" y="1337233"/>
                  <a:pt x="20903" y="1340230"/>
                  <a:pt x="28448" y="1340230"/>
                </a:cubicBezTo>
                <a:lnTo>
                  <a:pt x="1601006" y="1340230"/>
                </a:lnTo>
                <a:cubicBezTo>
                  <a:pt x="1608551" y="1340230"/>
                  <a:pt x="1615787" y="1337233"/>
                  <a:pt x="1621122" y="1331898"/>
                </a:cubicBezTo>
                <a:cubicBezTo>
                  <a:pt x="1626457" y="1326563"/>
                  <a:pt x="1629454" y="1319327"/>
                  <a:pt x="1629454" y="1311782"/>
                </a:cubicBezTo>
                <a:lnTo>
                  <a:pt x="1629454" y="28448"/>
                </a:lnTo>
                <a:cubicBezTo>
                  <a:pt x="1629454" y="20903"/>
                  <a:pt x="1626457" y="13667"/>
                  <a:pt x="1621122" y="8332"/>
                </a:cubicBezTo>
                <a:cubicBezTo>
                  <a:pt x="1615787" y="2997"/>
                  <a:pt x="1608551" y="0"/>
                  <a:pt x="1601006" y="0"/>
                </a:cubicBez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-382" r="-380" t="0"/>
            </a:stretch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p17"/>
          <p:cNvSpPr/>
          <p:nvPr/>
        </p:nvSpPr>
        <p:spPr>
          <a:xfrm flipH="1" rot="3117037">
            <a:off x="75921" y="7952721"/>
            <a:ext cx="2112604" cy="1859092"/>
          </a:xfrm>
          <a:custGeom>
            <a:rect b="b" l="l" r="r" t="t"/>
            <a:pathLst>
              <a:path extrusionOk="0" h="1859092" w="2112604">
                <a:moveTo>
                  <a:pt x="2112605" y="0"/>
                </a:moveTo>
                <a:lnTo>
                  <a:pt x="0" y="0"/>
                </a:lnTo>
                <a:lnTo>
                  <a:pt x="0" y="1859092"/>
                </a:lnTo>
                <a:lnTo>
                  <a:pt x="2112605" y="1859092"/>
                </a:lnTo>
                <a:lnTo>
                  <a:pt x="2112605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155" name="Google Shape;155;p17"/>
          <p:cNvGrpSpPr/>
          <p:nvPr/>
        </p:nvGrpSpPr>
        <p:grpSpPr>
          <a:xfrm>
            <a:off x="2105025" y="716756"/>
            <a:ext cx="15516225" cy="3358357"/>
            <a:chOff x="0" y="66675"/>
            <a:chExt cx="20688300" cy="4477809"/>
          </a:xfrm>
        </p:grpSpPr>
        <p:sp>
          <p:nvSpPr>
            <p:cNvPr id="156" name="Google Shape;156;p17"/>
            <p:cNvSpPr txBox="1"/>
            <p:nvPr/>
          </p:nvSpPr>
          <p:spPr>
            <a:xfrm>
              <a:off x="0" y="66675"/>
              <a:ext cx="20688300" cy="155469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1" algn="r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ar-EG" sz="8000" u="none" cap="none" strike="noStrike">
                  <a:solidFill>
                    <a:srgbClr val="4A6FA5"/>
                  </a:solidFill>
                  <a:latin typeface="Geo"/>
                  <a:ea typeface="Geo"/>
                  <a:cs typeface="Geo"/>
                  <a:sym typeface="Geo"/>
                  <a:rtl val="1"/>
                </a:rPr>
                <a:t>علامات التوتر والإرهاق النفسي</a:t>
              </a:r>
              <a:endParaRPr/>
            </a:p>
          </p:txBody>
        </p:sp>
        <p:sp>
          <p:nvSpPr>
            <p:cNvPr id="157" name="Google Shape;157;p17"/>
            <p:cNvSpPr txBox="1"/>
            <p:nvPr/>
          </p:nvSpPr>
          <p:spPr>
            <a:xfrm>
              <a:off x="6206490" y="2378075"/>
              <a:ext cx="14481810" cy="5683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1" algn="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ar-EG" sz="2500" u="none" cap="none" strike="noStrike">
                  <a:solidFill>
                    <a:srgbClr val="5C94BC"/>
                  </a:solidFill>
                  <a:latin typeface="Helvetica Neue"/>
                  <a:ea typeface="Helvetica Neue"/>
                  <a:cs typeface="Helvetica Neue"/>
                  <a:sym typeface="Helvetica Neue"/>
                  <a:rtl val="1"/>
                </a:rPr>
                <a:t>كيف تعرف متى تحتاج للدعم؟</a:t>
              </a:r>
              <a:endParaRPr/>
            </a:p>
          </p:txBody>
        </p:sp>
        <p:sp>
          <p:nvSpPr>
            <p:cNvPr id="158" name="Google Shape;158;p17"/>
            <p:cNvSpPr txBox="1"/>
            <p:nvPr/>
          </p:nvSpPr>
          <p:spPr>
            <a:xfrm>
              <a:off x="6206490" y="3362325"/>
              <a:ext cx="14481810" cy="118215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1" algn="r">
                <a:lnSpc>
                  <a:spcPct val="14001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ar-EG" sz="2499" u="none" cap="none" strike="noStrike">
                  <a:solidFill>
                    <a:srgbClr val="4A6FA5"/>
                  </a:solidFill>
                  <a:latin typeface="Helvetica Neue"/>
                  <a:ea typeface="Helvetica Neue"/>
                  <a:cs typeface="Helvetica Neue"/>
                  <a:sym typeface="Helvetica Neue"/>
                  <a:rtl val="1"/>
                </a:rPr>
                <a:t>من المهم التعرف على </a:t>
              </a:r>
              <a:r>
                <a:rPr b="1" i="0" lang="ar-EG" sz="2499" u="none" cap="none" strike="noStrike">
                  <a:solidFill>
                    <a:srgbClr val="4A6FA5"/>
                  </a:solidFill>
                  <a:latin typeface="Helvetica Neue"/>
                  <a:ea typeface="Helvetica Neue"/>
                  <a:cs typeface="Helvetica Neue"/>
                  <a:sym typeface="Helvetica Neue"/>
                  <a:rtl val="1"/>
                </a:rPr>
                <a:t>علامات التوتر</a:t>
              </a:r>
              <a:r>
                <a:rPr b="0" i="0" lang="ar-EG" sz="2499" u="none" cap="none" strike="noStrike">
                  <a:solidFill>
                    <a:srgbClr val="4A6FA5"/>
                  </a:solidFill>
                  <a:latin typeface="Helvetica Neue"/>
                  <a:ea typeface="Helvetica Neue"/>
                  <a:cs typeface="Helvetica Neue"/>
                  <a:sym typeface="Helvetica Neue"/>
                  <a:rtl val="1"/>
                </a:rPr>
                <a:t> مثل صعوبة التركيز، التعب المستمر، والتهيّج. الفهم السليم يمكن أن يساعدك في طلب الدعم وتحسين صحتك النفسية.</a:t>
              </a:r>
              <a:endParaRPr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AFD6E0"/>
        </a:solidFill>
      </p:bgPr>
    </p:bg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8"/>
          <p:cNvSpPr/>
          <p:nvPr/>
        </p:nvSpPr>
        <p:spPr>
          <a:xfrm>
            <a:off x="666750" y="666750"/>
            <a:ext cx="8324850" cy="6716121"/>
          </a:xfrm>
          <a:custGeom>
            <a:rect b="b" l="l" r="r" t="t"/>
            <a:pathLst>
              <a:path extrusionOk="0" h="1011187" w="1253399">
                <a:moveTo>
                  <a:pt x="1234799" y="0"/>
                </a:moveTo>
                <a:lnTo>
                  <a:pt x="18600" y="0"/>
                </a:lnTo>
                <a:cubicBezTo>
                  <a:pt x="13667" y="0"/>
                  <a:pt x="8936" y="1960"/>
                  <a:pt x="5448" y="5448"/>
                </a:cubicBezTo>
                <a:cubicBezTo>
                  <a:pt x="1960" y="8936"/>
                  <a:pt x="0" y="13667"/>
                  <a:pt x="0" y="18600"/>
                </a:cubicBezTo>
                <a:lnTo>
                  <a:pt x="0" y="992587"/>
                </a:lnTo>
                <a:cubicBezTo>
                  <a:pt x="0" y="997520"/>
                  <a:pt x="1960" y="1002251"/>
                  <a:pt x="5448" y="1005739"/>
                </a:cubicBezTo>
                <a:cubicBezTo>
                  <a:pt x="8936" y="1009227"/>
                  <a:pt x="13667" y="1011187"/>
                  <a:pt x="18600" y="1011187"/>
                </a:cubicBezTo>
                <a:lnTo>
                  <a:pt x="1234799" y="1011187"/>
                </a:lnTo>
                <a:cubicBezTo>
                  <a:pt x="1239732" y="1011187"/>
                  <a:pt x="1244463" y="1009227"/>
                  <a:pt x="1247951" y="1005739"/>
                </a:cubicBezTo>
                <a:cubicBezTo>
                  <a:pt x="1251439" y="1002251"/>
                  <a:pt x="1253399" y="997520"/>
                  <a:pt x="1253399" y="992587"/>
                </a:cubicBezTo>
                <a:lnTo>
                  <a:pt x="1253399" y="18600"/>
                </a:lnTo>
                <a:cubicBezTo>
                  <a:pt x="1253399" y="13667"/>
                  <a:pt x="1251439" y="8936"/>
                  <a:pt x="1247951" y="5448"/>
                </a:cubicBezTo>
                <a:cubicBezTo>
                  <a:pt x="1244463" y="1960"/>
                  <a:pt x="1239732" y="0"/>
                  <a:pt x="1234799" y="0"/>
                </a:cubicBez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-108" r="-107" t="0"/>
            </a:stretch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64" name="Google Shape;164;p18"/>
          <p:cNvGrpSpPr/>
          <p:nvPr/>
        </p:nvGrpSpPr>
        <p:grpSpPr>
          <a:xfrm>
            <a:off x="10429875" y="-216991"/>
            <a:ext cx="7858125" cy="10503991"/>
            <a:chOff x="0" y="-57150"/>
            <a:chExt cx="2069630" cy="2766483"/>
          </a:xfrm>
        </p:grpSpPr>
        <p:sp>
          <p:nvSpPr>
            <p:cNvPr id="165" name="Google Shape;165;p18"/>
            <p:cNvSpPr/>
            <p:nvPr/>
          </p:nvSpPr>
          <p:spPr>
            <a:xfrm>
              <a:off x="0" y="0"/>
              <a:ext cx="2069630" cy="2709333"/>
            </a:xfrm>
            <a:custGeom>
              <a:rect b="b" l="l" r="r" t="t"/>
              <a:pathLst>
                <a:path extrusionOk="0" h="2709333" w="2069630">
                  <a:moveTo>
                    <a:pt x="2069630" y="0"/>
                  </a:moveTo>
                  <a:lnTo>
                    <a:pt x="0" y="0"/>
                  </a:lnTo>
                  <a:lnTo>
                    <a:pt x="0" y="2709333"/>
                  </a:lnTo>
                  <a:lnTo>
                    <a:pt x="2069630" y="2709333"/>
                  </a:lnTo>
                  <a:close/>
                </a:path>
              </a:pathLst>
            </a:custGeom>
            <a:solidFill>
              <a:srgbClr val="4A6FA5"/>
            </a:solidFill>
            <a:ln>
              <a:noFill/>
            </a:ln>
          </p:spPr>
        </p:sp>
        <p:sp>
          <p:nvSpPr>
            <p:cNvPr id="166" name="Google Shape;166;p18"/>
            <p:cNvSpPr txBox="1"/>
            <p:nvPr/>
          </p:nvSpPr>
          <p:spPr>
            <a:xfrm>
              <a:off x="0" y="-57150"/>
              <a:ext cx="2069630" cy="276648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1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7" name="Google Shape;167;p18"/>
          <p:cNvGrpSpPr/>
          <p:nvPr/>
        </p:nvGrpSpPr>
        <p:grpSpPr>
          <a:xfrm>
            <a:off x="666750" y="7822406"/>
            <a:ext cx="8324850" cy="942880"/>
            <a:chOff x="0" y="-9525"/>
            <a:chExt cx="11099800" cy="1257173"/>
          </a:xfrm>
        </p:grpSpPr>
        <p:sp>
          <p:nvSpPr>
            <p:cNvPr id="168" name="Google Shape;168;p18"/>
            <p:cNvSpPr txBox="1"/>
            <p:nvPr/>
          </p:nvSpPr>
          <p:spPr>
            <a:xfrm>
              <a:off x="0" y="-9525"/>
              <a:ext cx="11099800" cy="6191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1" algn="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ar-EG" sz="2800" u="none" cap="none" strike="noStrike">
                  <a:solidFill>
                    <a:srgbClr val="4A6FA5"/>
                  </a:solidFill>
                  <a:latin typeface="Helvetica Neue"/>
                  <a:ea typeface="Helvetica Neue"/>
                  <a:cs typeface="Helvetica Neue"/>
                  <a:sym typeface="Helvetica Neue"/>
                  <a:rtl val="1"/>
                </a:rPr>
                <a:t>خطوات بسيطة لتحسين صحتك النفسية</a:t>
              </a:r>
              <a:endParaRPr/>
            </a:p>
          </p:txBody>
        </p:sp>
        <p:sp>
          <p:nvSpPr>
            <p:cNvPr id="169" name="Google Shape;169;p18"/>
            <p:cNvSpPr txBox="1"/>
            <p:nvPr/>
          </p:nvSpPr>
          <p:spPr>
            <a:xfrm>
              <a:off x="0" y="779653"/>
              <a:ext cx="11099800" cy="46799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1" algn="r">
                <a:lnSpc>
                  <a:spcPct val="129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ar-EG" sz="2000" u="none" cap="none" strike="noStrike">
                  <a:solidFill>
                    <a:srgbClr val="4A6FA5"/>
                  </a:solidFill>
                  <a:latin typeface="Helvetica Neue"/>
                  <a:ea typeface="Helvetica Neue"/>
                  <a:cs typeface="Helvetica Neue"/>
                  <a:sym typeface="Helvetica Neue"/>
                  <a:rtl val="1"/>
                </a:rPr>
                <a:t>تذكر</a:t>
              </a:r>
              <a:r>
                <a:rPr b="0" i="0" lang="ar-EG" sz="2000" u="none" cap="none" strike="noStrike">
                  <a:solidFill>
                    <a:srgbClr val="4A6FA5"/>
                  </a:solidFill>
                  <a:latin typeface="Helvetica Neue"/>
                  <a:ea typeface="Helvetica Neue"/>
                  <a:cs typeface="Helvetica Neue"/>
                  <a:sym typeface="Helvetica Neue"/>
                  <a:rtl val="1"/>
                </a:rPr>
                <a:t> أن العناية بنفسك مهمة جداً!</a:t>
              </a:r>
              <a:endParaRPr/>
            </a:p>
          </p:txBody>
        </p:sp>
      </p:grpSp>
      <p:sp>
        <p:nvSpPr>
          <p:cNvPr id="170" name="Google Shape;170;p18"/>
          <p:cNvSpPr txBox="1"/>
          <p:nvPr/>
        </p:nvSpPr>
        <p:spPr>
          <a:xfrm>
            <a:off x="11868150" y="733425"/>
            <a:ext cx="5753100" cy="449262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1" algn="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ar-EG" sz="8000" u="none" cap="none" strike="noStrike">
                <a:solidFill>
                  <a:srgbClr val="F9A825"/>
                </a:solidFill>
                <a:latin typeface="Geo"/>
                <a:ea typeface="Geo"/>
                <a:cs typeface="Geo"/>
                <a:sym typeface="Geo"/>
                <a:rtl val="1"/>
              </a:rPr>
              <a:t>نصائح لتعزيز صحتك النفسية بشكل إيجابي</a:t>
            </a:r>
            <a:endParaRPr/>
          </a:p>
        </p:txBody>
      </p:sp>
      <p:sp>
        <p:nvSpPr>
          <p:cNvPr id="171" name="Google Shape;171;p18"/>
          <p:cNvSpPr/>
          <p:nvPr/>
        </p:nvSpPr>
        <p:spPr>
          <a:xfrm flipH="1">
            <a:off x="15467243" y="7606302"/>
            <a:ext cx="2112604" cy="1859092"/>
          </a:xfrm>
          <a:custGeom>
            <a:rect b="b" l="l" r="r" t="t"/>
            <a:pathLst>
              <a:path extrusionOk="0" h="1859092" w="2112604">
                <a:moveTo>
                  <a:pt x="2112604" y="0"/>
                </a:moveTo>
                <a:lnTo>
                  <a:pt x="0" y="0"/>
                </a:lnTo>
                <a:lnTo>
                  <a:pt x="0" y="1859092"/>
                </a:lnTo>
                <a:lnTo>
                  <a:pt x="2112604" y="1859092"/>
                </a:lnTo>
                <a:lnTo>
                  <a:pt x="2112604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1F0F7"/>
        </a:solidFill>
      </p:bgPr>
    </p:bg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9"/>
          <p:cNvSpPr txBox="1"/>
          <p:nvPr/>
        </p:nvSpPr>
        <p:spPr>
          <a:xfrm>
            <a:off x="666750" y="809625"/>
            <a:ext cx="16954500" cy="106997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ar-EG" sz="8000" u="none" cap="none" strike="noStrike">
                <a:solidFill>
                  <a:srgbClr val="F9A825"/>
                </a:solidFill>
                <a:latin typeface="Geo"/>
                <a:ea typeface="Geo"/>
                <a:cs typeface="Geo"/>
                <a:sym typeface="Geo"/>
                <a:rtl val="1"/>
              </a:rPr>
              <a:t>كيف تطلب المساعدة وتدعم زملاءك</a:t>
            </a:r>
            <a:endParaRPr/>
          </a:p>
        </p:txBody>
      </p:sp>
      <p:grpSp>
        <p:nvGrpSpPr>
          <p:cNvPr id="177" name="Google Shape;177;p19"/>
          <p:cNvGrpSpPr/>
          <p:nvPr/>
        </p:nvGrpSpPr>
        <p:grpSpPr>
          <a:xfrm>
            <a:off x="9296400" y="4252436"/>
            <a:ext cx="6886575" cy="1377793"/>
            <a:chOff x="0" y="-9525"/>
            <a:chExt cx="9182100" cy="1837056"/>
          </a:xfrm>
        </p:grpSpPr>
        <p:sp>
          <p:nvSpPr>
            <p:cNvPr id="178" name="Google Shape;178;p19"/>
            <p:cNvSpPr txBox="1"/>
            <p:nvPr/>
          </p:nvSpPr>
          <p:spPr>
            <a:xfrm>
              <a:off x="0" y="-9525"/>
              <a:ext cx="9182100" cy="6699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1" algn="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ar-EG" sz="3000" u="none" cap="none" strike="noStrike">
                  <a:solidFill>
                    <a:srgbClr val="4A6FA5"/>
                  </a:solidFill>
                  <a:latin typeface="Helvetica Neue"/>
                  <a:ea typeface="Helvetica Neue"/>
                  <a:cs typeface="Helvetica Neue"/>
                  <a:sym typeface="Helvetica Neue"/>
                  <a:rtl val="1"/>
                </a:rPr>
                <a:t>التحدث مع مدير</a:t>
              </a:r>
              <a:endParaRPr/>
            </a:p>
          </p:txBody>
        </p:sp>
        <p:sp>
          <p:nvSpPr>
            <p:cNvPr id="179" name="Google Shape;179;p19"/>
            <p:cNvSpPr txBox="1"/>
            <p:nvPr/>
          </p:nvSpPr>
          <p:spPr>
            <a:xfrm>
              <a:off x="0" y="1295189"/>
              <a:ext cx="9182100" cy="53234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1" algn="r">
                <a:lnSpc>
                  <a:spcPct val="1300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ar-EG" sz="2499" u="none" cap="none" strike="noStrike">
                  <a:solidFill>
                    <a:srgbClr val="4A6FA5"/>
                  </a:solidFill>
                  <a:latin typeface="Helvetica Neue"/>
                  <a:ea typeface="Helvetica Neue"/>
                  <a:cs typeface="Helvetica Neue"/>
                  <a:sym typeface="Helvetica Neue"/>
                  <a:rtl val="1"/>
                </a:rPr>
                <a:t>حدد الوقت المناسب لمناقشة مشاعرك.</a:t>
              </a:r>
              <a:endParaRPr/>
            </a:p>
          </p:txBody>
        </p:sp>
      </p:grpSp>
      <p:grpSp>
        <p:nvGrpSpPr>
          <p:cNvPr id="180" name="Google Shape;180;p19"/>
          <p:cNvGrpSpPr/>
          <p:nvPr/>
        </p:nvGrpSpPr>
        <p:grpSpPr>
          <a:xfrm>
            <a:off x="666750" y="6937692"/>
            <a:ext cx="6886575" cy="1377793"/>
            <a:chOff x="0" y="-9525"/>
            <a:chExt cx="9182100" cy="1837056"/>
          </a:xfrm>
        </p:grpSpPr>
        <p:sp>
          <p:nvSpPr>
            <p:cNvPr id="181" name="Google Shape;181;p19"/>
            <p:cNvSpPr txBox="1"/>
            <p:nvPr/>
          </p:nvSpPr>
          <p:spPr>
            <a:xfrm>
              <a:off x="0" y="-9525"/>
              <a:ext cx="9182100" cy="6699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1" algn="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ar-EG" sz="3000" u="none" cap="none" strike="noStrike">
                  <a:solidFill>
                    <a:srgbClr val="4A6FA5"/>
                  </a:solidFill>
                  <a:latin typeface="Helvetica Neue"/>
                  <a:ea typeface="Helvetica Neue"/>
                  <a:cs typeface="Helvetica Neue"/>
                  <a:sym typeface="Helvetica Neue"/>
                  <a:rtl val="1"/>
                </a:rPr>
                <a:t>التواصل مع الزملاء</a:t>
              </a:r>
              <a:endParaRPr/>
            </a:p>
          </p:txBody>
        </p:sp>
        <p:sp>
          <p:nvSpPr>
            <p:cNvPr id="182" name="Google Shape;182;p19"/>
            <p:cNvSpPr txBox="1"/>
            <p:nvPr/>
          </p:nvSpPr>
          <p:spPr>
            <a:xfrm>
              <a:off x="0" y="1295189"/>
              <a:ext cx="9182100" cy="53234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1" algn="r">
                <a:lnSpc>
                  <a:spcPct val="1300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ar-EG" sz="2499" u="none" cap="none" strike="noStrike">
                  <a:solidFill>
                    <a:srgbClr val="4A6FA5"/>
                  </a:solidFill>
                  <a:latin typeface="Helvetica Neue"/>
                  <a:ea typeface="Helvetica Neue"/>
                  <a:cs typeface="Helvetica Neue"/>
                  <a:sym typeface="Helvetica Neue"/>
                  <a:rtl val="1"/>
                </a:rPr>
                <a:t>تبادل الأفكار والدعم مع زملائك في العمل.</a:t>
              </a:r>
              <a:endParaRPr/>
            </a:p>
          </p:txBody>
        </p:sp>
      </p:grpSp>
      <p:grpSp>
        <p:nvGrpSpPr>
          <p:cNvPr id="183" name="Google Shape;183;p19"/>
          <p:cNvGrpSpPr/>
          <p:nvPr/>
        </p:nvGrpSpPr>
        <p:grpSpPr>
          <a:xfrm>
            <a:off x="9296400" y="6930390"/>
            <a:ext cx="6886575" cy="1423988"/>
            <a:chOff x="0" y="-9525"/>
            <a:chExt cx="9182100" cy="1898650"/>
          </a:xfrm>
        </p:grpSpPr>
        <p:sp>
          <p:nvSpPr>
            <p:cNvPr id="184" name="Google Shape;184;p19"/>
            <p:cNvSpPr txBox="1"/>
            <p:nvPr/>
          </p:nvSpPr>
          <p:spPr>
            <a:xfrm>
              <a:off x="0" y="-9525"/>
              <a:ext cx="9182100" cy="6699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1" algn="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ar-EG" sz="3000" u="none" cap="none" strike="noStrike">
                  <a:solidFill>
                    <a:srgbClr val="4A6FA5"/>
                  </a:solidFill>
                  <a:latin typeface="Helvetica Neue"/>
                  <a:ea typeface="Helvetica Neue"/>
                  <a:cs typeface="Helvetica Neue"/>
                  <a:sym typeface="Helvetica Neue"/>
                  <a:rtl val="1"/>
                </a:rPr>
                <a:t>الاستعانة بالموارد البشرية</a:t>
              </a:r>
              <a:endParaRPr/>
            </a:p>
          </p:txBody>
        </p:sp>
        <p:sp>
          <p:nvSpPr>
            <p:cNvPr id="185" name="Google Shape;185;p19"/>
            <p:cNvSpPr txBox="1"/>
            <p:nvPr/>
          </p:nvSpPr>
          <p:spPr>
            <a:xfrm>
              <a:off x="0" y="1356783"/>
              <a:ext cx="9182100" cy="53234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1" algn="r">
                <a:lnSpc>
                  <a:spcPct val="1300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ar-EG" sz="2499" u="none" cap="none" strike="noStrike">
                  <a:solidFill>
                    <a:srgbClr val="4A6FA5"/>
                  </a:solidFill>
                  <a:latin typeface="Helvetica Neue"/>
                  <a:ea typeface="Helvetica Neue"/>
                  <a:cs typeface="Helvetica Neue"/>
                  <a:sym typeface="Helvetica Neue"/>
                  <a:rtl val="1"/>
                </a:rPr>
                <a:t>تحدث مع موظف الموارد البشرية عن الدعم المتاح.</a:t>
              </a:r>
              <a:endParaRPr/>
            </a:p>
          </p:txBody>
        </p:sp>
      </p:grpSp>
      <p:sp>
        <p:nvSpPr>
          <p:cNvPr id="186" name="Google Shape;186;p19"/>
          <p:cNvSpPr txBox="1"/>
          <p:nvPr/>
        </p:nvSpPr>
        <p:spPr>
          <a:xfrm>
            <a:off x="16756263" y="4244340"/>
            <a:ext cx="864987" cy="4286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1" algn="r">
              <a:lnSpc>
                <a:spcPct val="12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ar-EG" sz="2799" u="none" cap="none" strike="noStrike">
                <a:solidFill>
                  <a:srgbClr val="4A6FA5"/>
                </a:solidFill>
                <a:latin typeface="Geo"/>
                <a:ea typeface="Geo"/>
                <a:cs typeface="Geo"/>
                <a:sym typeface="Geo"/>
              </a:rPr>
              <a:t>01</a:t>
            </a:r>
            <a:endParaRPr/>
          </a:p>
        </p:txBody>
      </p:sp>
      <p:sp>
        <p:nvSpPr>
          <p:cNvPr id="187" name="Google Shape;187;p19"/>
          <p:cNvSpPr txBox="1"/>
          <p:nvPr/>
        </p:nvSpPr>
        <p:spPr>
          <a:xfrm>
            <a:off x="8126613" y="4250055"/>
            <a:ext cx="864987" cy="4286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1" algn="r">
              <a:lnSpc>
                <a:spcPct val="12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ar-EG" sz="2799" u="none" cap="none" strike="noStrike">
                <a:solidFill>
                  <a:srgbClr val="4A6FA5"/>
                </a:solidFill>
                <a:latin typeface="Geo"/>
                <a:ea typeface="Geo"/>
                <a:cs typeface="Geo"/>
                <a:sym typeface="Geo"/>
              </a:rPr>
              <a:t>03</a:t>
            </a:r>
            <a:endParaRPr/>
          </a:p>
        </p:txBody>
      </p:sp>
      <p:sp>
        <p:nvSpPr>
          <p:cNvPr id="188" name="Google Shape;188;p19"/>
          <p:cNvSpPr txBox="1"/>
          <p:nvPr/>
        </p:nvSpPr>
        <p:spPr>
          <a:xfrm>
            <a:off x="8126613" y="6936105"/>
            <a:ext cx="864987" cy="4286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1" algn="r">
              <a:lnSpc>
                <a:spcPct val="12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ar-EG" sz="2799" u="none" cap="none" strike="noStrike">
                <a:solidFill>
                  <a:srgbClr val="4A6FA5"/>
                </a:solidFill>
                <a:latin typeface="Geo"/>
                <a:ea typeface="Geo"/>
                <a:cs typeface="Geo"/>
                <a:sym typeface="Geo"/>
              </a:rPr>
              <a:t>04</a:t>
            </a:r>
            <a:endParaRPr/>
          </a:p>
        </p:txBody>
      </p:sp>
      <p:sp>
        <p:nvSpPr>
          <p:cNvPr id="189" name="Google Shape;189;p19"/>
          <p:cNvSpPr txBox="1"/>
          <p:nvPr/>
        </p:nvSpPr>
        <p:spPr>
          <a:xfrm>
            <a:off x="16756263" y="6930390"/>
            <a:ext cx="864987" cy="4286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1" algn="r">
              <a:lnSpc>
                <a:spcPct val="12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ar-EG" sz="2799" u="none" cap="none" strike="noStrike">
                <a:solidFill>
                  <a:srgbClr val="4A6FA5"/>
                </a:solidFill>
                <a:latin typeface="Geo"/>
                <a:ea typeface="Geo"/>
                <a:cs typeface="Geo"/>
                <a:sym typeface="Geo"/>
              </a:rPr>
              <a:t>02</a:t>
            </a:r>
            <a:endParaRPr/>
          </a:p>
        </p:txBody>
      </p:sp>
      <p:grpSp>
        <p:nvGrpSpPr>
          <p:cNvPr id="190" name="Google Shape;190;p19"/>
          <p:cNvGrpSpPr/>
          <p:nvPr/>
        </p:nvGrpSpPr>
        <p:grpSpPr>
          <a:xfrm>
            <a:off x="666750" y="4251642"/>
            <a:ext cx="6886575" cy="1377793"/>
            <a:chOff x="0" y="-9525"/>
            <a:chExt cx="9182100" cy="1837056"/>
          </a:xfrm>
        </p:grpSpPr>
        <p:sp>
          <p:nvSpPr>
            <p:cNvPr id="191" name="Google Shape;191;p19"/>
            <p:cNvSpPr txBox="1"/>
            <p:nvPr/>
          </p:nvSpPr>
          <p:spPr>
            <a:xfrm>
              <a:off x="0" y="-9525"/>
              <a:ext cx="9182100" cy="6699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1" algn="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ar-EG" sz="3000" u="none" cap="none" strike="noStrike">
                  <a:solidFill>
                    <a:srgbClr val="4A6FA5"/>
                  </a:solidFill>
                  <a:latin typeface="Helvetica Neue"/>
                  <a:ea typeface="Helvetica Neue"/>
                  <a:cs typeface="Helvetica Neue"/>
                  <a:sym typeface="Helvetica Neue"/>
                  <a:rtl val="1"/>
                </a:rPr>
                <a:t>الدعم النفسي المهني</a:t>
              </a:r>
              <a:endParaRPr/>
            </a:p>
          </p:txBody>
        </p:sp>
        <p:sp>
          <p:nvSpPr>
            <p:cNvPr id="192" name="Google Shape;192;p19"/>
            <p:cNvSpPr txBox="1"/>
            <p:nvPr/>
          </p:nvSpPr>
          <p:spPr>
            <a:xfrm>
              <a:off x="0" y="1295189"/>
              <a:ext cx="9182100" cy="53234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1" algn="r">
                <a:lnSpc>
                  <a:spcPct val="1300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ar-EG" sz="2499" u="none" cap="none" strike="noStrike">
                  <a:solidFill>
                    <a:srgbClr val="4A6FA5"/>
                  </a:solidFill>
                  <a:latin typeface="Helvetica Neue"/>
                  <a:ea typeface="Helvetica Neue"/>
                  <a:cs typeface="Helvetica Neue"/>
                  <a:sym typeface="Helvetica Neue"/>
                  <a:rtl val="1"/>
                </a:rPr>
                <a:t>استشر مختص نفسي للحصول على المساعدة اللازمة.</a:t>
              </a:r>
              <a:endParaRPr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AFD6E0"/>
        </a:solidFill>
      </p:bgPr>
    </p:bg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0"/>
          <p:cNvSpPr/>
          <p:nvPr/>
        </p:nvSpPr>
        <p:spPr>
          <a:xfrm>
            <a:off x="666750" y="4248150"/>
            <a:ext cx="8324850" cy="5372100"/>
          </a:xfrm>
          <a:custGeom>
            <a:rect b="b" l="l" r="r" t="t"/>
            <a:pathLst>
              <a:path extrusionOk="0" h="1602677" w="2483582">
                <a:moveTo>
                  <a:pt x="2464982" y="0"/>
                </a:moveTo>
                <a:lnTo>
                  <a:pt x="18600" y="0"/>
                </a:lnTo>
                <a:cubicBezTo>
                  <a:pt x="13667" y="0"/>
                  <a:pt x="8936" y="1960"/>
                  <a:pt x="5448" y="5448"/>
                </a:cubicBezTo>
                <a:cubicBezTo>
                  <a:pt x="1960" y="8936"/>
                  <a:pt x="0" y="13667"/>
                  <a:pt x="0" y="18600"/>
                </a:cubicBezTo>
                <a:lnTo>
                  <a:pt x="0" y="1584078"/>
                </a:lnTo>
                <a:cubicBezTo>
                  <a:pt x="0" y="1589011"/>
                  <a:pt x="1960" y="1593742"/>
                  <a:pt x="5448" y="1597230"/>
                </a:cubicBezTo>
                <a:cubicBezTo>
                  <a:pt x="8936" y="1600718"/>
                  <a:pt x="13667" y="1602677"/>
                  <a:pt x="18600" y="1602677"/>
                </a:cubicBezTo>
                <a:lnTo>
                  <a:pt x="2464982" y="1602677"/>
                </a:lnTo>
                <a:cubicBezTo>
                  <a:pt x="2469915" y="1602677"/>
                  <a:pt x="2474646" y="1600718"/>
                  <a:pt x="2478134" y="1597230"/>
                </a:cubicBezTo>
                <a:cubicBezTo>
                  <a:pt x="2481622" y="1593742"/>
                  <a:pt x="2483582" y="1589011"/>
                  <a:pt x="2483582" y="1584078"/>
                </a:cubicBezTo>
                <a:lnTo>
                  <a:pt x="2483582" y="18600"/>
                </a:lnTo>
                <a:cubicBezTo>
                  <a:pt x="2483582" y="8327"/>
                  <a:pt x="2475255" y="0"/>
                  <a:pt x="2464982" y="0"/>
                </a:cubicBez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-413" r="-413" t="0"/>
            </a:stretch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" name="Google Shape;198;p20"/>
          <p:cNvSpPr/>
          <p:nvPr/>
        </p:nvSpPr>
        <p:spPr>
          <a:xfrm>
            <a:off x="9296400" y="4248150"/>
            <a:ext cx="8324850" cy="5372100"/>
          </a:xfrm>
          <a:custGeom>
            <a:rect b="b" l="l" r="r" t="t"/>
            <a:pathLst>
              <a:path extrusionOk="0" h="1602677" w="2483582">
                <a:moveTo>
                  <a:pt x="2464982" y="0"/>
                </a:moveTo>
                <a:lnTo>
                  <a:pt x="18600" y="0"/>
                </a:lnTo>
                <a:cubicBezTo>
                  <a:pt x="13667" y="0"/>
                  <a:pt x="8936" y="1960"/>
                  <a:pt x="5448" y="5448"/>
                </a:cubicBezTo>
                <a:cubicBezTo>
                  <a:pt x="1960" y="8936"/>
                  <a:pt x="0" y="13667"/>
                  <a:pt x="0" y="18600"/>
                </a:cubicBezTo>
                <a:lnTo>
                  <a:pt x="0" y="1584078"/>
                </a:lnTo>
                <a:cubicBezTo>
                  <a:pt x="0" y="1589011"/>
                  <a:pt x="1960" y="1593742"/>
                  <a:pt x="5448" y="1597230"/>
                </a:cubicBezTo>
                <a:cubicBezTo>
                  <a:pt x="8936" y="1600718"/>
                  <a:pt x="13667" y="1602677"/>
                  <a:pt x="18600" y="1602677"/>
                </a:cubicBezTo>
                <a:lnTo>
                  <a:pt x="2464982" y="1602677"/>
                </a:lnTo>
                <a:cubicBezTo>
                  <a:pt x="2469915" y="1602677"/>
                  <a:pt x="2474646" y="1600718"/>
                  <a:pt x="2478134" y="1597230"/>
                </a:cubicBezTo>
                <a:cubicBezTo>
                  <a:pt x="2481622" y="1593742"/>
                  <a:pt x="2483582" y="1589011"/>
                  <a:pt x="2483582" y="1584078"/>
                </a:cubicBezTo>
                <a:lnTo>
                  <a:pt x="2483582" y="18600"/>
                </a:lnTo>
                <a:cubicBezTo>
                  <a:pt x="2483582" y="8327"/>
                  <a:pt x="2475255" y="0"/>
                  <a:pt x="2464982" y="0"/>
                </a:cubicBez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-413" r="-413" t="0"/>
            </a:stretch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p20"/>
          <p:cNvSpPr txBox="1"/>
          <p:nvPr/>
        </p:nvSpPr>
        <p:spPr>
          <a:xfrm>
            <a:off x="666750" y="638175"/>
            <a:ext cx="5448300" cy="40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1" algn="r">
              <a:lnSpc>
                <a:spcPct val="130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ar-EG" sz="2499" u="none" cap="none" strike="noStrike">
                <a:solidFill>
                  <a:srgbClr val="4A6FA5"/>
                </a:solidFill>
                <a:latin typeface="Helvetica Neue"/>
                <a:ea typeface="Helvetica Neue"/>
                <a:cs typeface="Helvetica Neue"/>
                <a:sym typeface="Helvetica Neue"/>
                <a:rtl val="1"/>
              </a:rPr>
              <a:t>خطوة بسيطة لدعم صحتك النفسية</a:t>
            </a:r>
            <a:endParaRPr/>
          </a:p>
        </p:txBody>
      </p:sp>
      <p:sp>
        <p:nvSpPr>
          <p:cNvPr id="200" name="Google Shape;200;p20"/>
          <p:cNvSpPr txBox="1"/>
          <p:nvPr/>
        </p:nvSpPr>
        <p:spPr>
          <a:xfrm>
            <a:off x="7858125" y="809625"/>
            <a:ext cx="9763125" cy="106997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ar-EG" sz="8000" u="none" cap="none" strike="noStrike">
                <a:solidFill>
                  <a:srgbClr val="4A6FA5"/>
                </a:solidFill>
                <a:latin typeface="Geo"/>
                <a:ea typeface="Geo"/>
                <a:cs typeface="Geo"/>
                <a:sym typeface="Geo"/>
                <a:rtl val="1"/>
              </a:rPr>
              <a:t>متى تطلب المساعدة؟</a:t>
            </a:r>
            <a:endParaRPr/>
          </a:p>
        </p:txBody>
      </p:sp>
      <p:sp>
        <p:nvSpPr>
          <p:cNvPr id="201" name="Google Shape;201;p20"/>
          <p:cNvSpPr/>
          <p:nvPr/>
        </p:nvSpPr>
        <p:spPr>
          <a:xfrm flipH="1" rot="3117037">
            <a:off x="75921" y="7952721"/>
            <a:ext cx="2112604" cy="1859092"/>
          </a:xfrm>
          <a:custGeom>
            <a:rect b="b" l="l" r="r" t="t"/>
            <a:pathLst>
              <a:path extrusionOk="0" h="1859092" w="2112604">
                <a:moveTo>
                  <a:pt x="2112605" y="0"/>
                </a:moveTo>
                <a:lnTo>
                  <a:pt x="0" y="0"/>
                </a:lnTo>
                <a:lnTo>
                  <a:pt x="0" y="1859092"/>
                </a:lnTo>
                <a:lnTo>
                  <a:pt x="2112605" y="1859092"/>
                </a:lnTo>
                <a:lnTo>
                  <a:pt x="2112605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7F3E9"/>
        </a:solidFill>
      </p:bgPr>
    </p:bg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1"/>
          <p:cNvSpPr/>
          <p:nvPr/>
        </p:nvSpPr>
        <p:spPr>
          <a:xfrm>
            <a:off x="10429875" y="0"/>
            <a:ext cx="7858125" cy="10287000"/>
          </a:xfrm>
          <a:custGeom>
            <a:rect b="b" l="l" r="r" t="t"/>
            <a:pathLst>
              <a:path extrusionOk="0" h="1350966" w="1031988">
                <a:moveTo>
                  <a:pt x="1031988" y="0"/>
                </a:moveTo>
                <a:lnTo>
                  <a:pt x="0" y="0"/>
                </a:lnTo>
                <a:lnTo>
                  <a:pt x="0" y="1350966"/>
                </a:lnTo>
                <a:lnTo>
                  <a:pt x="1031988" y="1350966"/>
                </a:lnTo>
                <a:close/>
              </a:path>
            </a:pathLst>
          </a:custGeom>
          <a:solidFill>
            <a:srgbClr val="4A6FA5"/>
          </a:solidFill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7" name="Google Shape;207;p21"/>
          <p:cNvSpPr/>
          <p:nvPr/>
        </p:nvSpPr>
        <p:spPr>
          <a:xfrm>
            <a:off x="11076192" y="666750"/>
            <a:ext cx="6545058" cy="8953500"/>
          </a:xfrm>
          <a:custGeom>
            <a:rect b="b" l="l" r="r" t="t"/>
            <a:pathLst>
              <a:path extrusionOk="0" h="1051741" w="768828">
                <a:moveTo>
                  <a:pt x="715599" y="0"/>
                </a:moveTo>
                <a:lnTo>
                  <a:pt x="53229" y="0"/>
                </a:lnTo>
                <a:cubicBezTo>
                  <a:pt x="23831" y="0"/>
                  <a:pt x="0" y="23831"/>
                  <a:pt x="0" y="53229"/>
                </a:cubicBezTo>
                <a:lnTo>
                  <a:pt x="0" y="998512"/>
                </a:lnTo>
                <a:cubicBezTo>
                  <a:pt x="0" y="1027909"/>
                  <a:pt x="23831" y="1051741"/>
                  <a:pt x="53229" y="1051741"/>
                </a:cubicBezTo>
                <a:lnTo>
                  <a:pt x="715599" y="1051741"/>
                </a:lnTo>
                <a:cubicBezTo>
                  <a:pt x="729717" y="1051741"/>
                  <a:pt x="743256" y="1046133"/>
                  <a:pt x="753238" y="1036150"/>
                </a:cubicBezTo>
                <a:cubicBezTo>
                  <a:pt x="763220" y="1026168"/>
                  <a:pt x="768828" y="1012629"/>
                  <a:pt x="768828" y="998512"/>
                </a:cubicBezTo>
                <a:lnTo>
                  <a:pt x="768828" y="53229"/>
                </a:lnTo>
                <a:cubicBezTo>
                  <a:pt x="768828" y="23831"/>
                  <a:pt x="744997" y="0"/>
                  <a:pt x="715599" y="0"/>
                </a:cubicBez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413" l="0" r="0" t="-413"/>
            </a:stretch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" name="Google Shape;208;p21"/>
          <p:cNvSpPr txBox="1"/>
          <p:nvPr/>
        </p:nvSpPr>
        <p:spPr>
          <a:xfrm>
            <a:off x="666750" y="733425"/>
            <a:ext cx="8324850" cy="22637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1" algn="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ar-EG" sz="8000" u="none" cap="none" strike="noStrike">
                <a:solidFill>
                  <a:srgbClr val="4A6FA5"/>
                </a:solidFill>
                <a:latin typeface="Geo"/>
                <a:ea typeface="Geo"/>
                <a:cs typeface="Geo"/>
                <a:sym typeface="Geo"/>
                <a:rtl val="1"/>
              </a:rPr>
              <a:t>أهمية التواصل المفتوح</a:t>
            </a:r>
            <a:endParaRPr/>
          </a:p>
        </p:txBody>
      </p:sp>
      <p:sp>
        <p:nvSpPr>
          <p:cNvPr id="209" name="Google Shape;209;p21"/>
          <p:cNvSpPr txBox="1"/>
          <p:nvPr/>
        </p:nvSpPr>
        <p:spPr>
          <a:xfrm>
            <a:off x="666750" y="8283575"/>
            <a:ext cx="8324850" cy="13366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1" algn="r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ar-EG" sz="2499" u="none" cap="none" strike="noStrike">
                <a:solidFill>
                  <a:srgbClr val="4A6FA5"/>
                </a:solidFill>
                <a:latin typeface="Helvetica Neue"/>
                <a:ea typeface="Helvetica Neue"/>
                <a:cs typeface="Helvetica Neue"/>
                <a:sym typeface="Helvetica Neue"/>
                <a:rtl val="1"/>
              </a:rPr>
              <a:t>يعد التواصل المفتوح بين الزملاء </a:t>
            </a:r>
            <a:r>
              <a:rPr b="1" i="0" lang="ar-EG" sz="2499" u="none" cap="none" strike="noStrike">
                <a:solidFill>
                  <a:srgbClr val="4A6FA5"/>
                </a:solidFill>
                <a:latin typeface="Helvetica Neue"/>
                <a:ea typeface="Helvetica Neue"/>
                <a:cs typeface="Helvetica Neue"/>
                <a:sym typeface="Helvetica Neue"/>
                <a:rtl val="1"/>
              </a:rPr>
              <a:t>أساسياً</a:t>
            </a:r>
            <a:r>
              <a:rPr b="0" i="0" lang="ar-EG" sz="2499" u="none" cap="none" strike="noStrike">
                <a:solidFill>
                  <a:srgbClr val="4A6FA5"/>
                </a:solidFill>
                <a:latin typeface="Helvetica Neue"/>
                <a:ea typeface="Helvetica Neue"/>
                <a:cs typeface="Helvetica Neue"/>
                <a:sym typeface="Helvetica Neue"/>
                <a:rtl val="1"/>
              </a:rPr>
              <a:t> لتعزيز الصحة النفسية في بيئة العمل. يساعد على خلق جو من الدعم والمساندة، حيث يشعر الجميع بالراحة في التعبير عن مشاعرهم واحتياجاتهم.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